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60" r:id="rId2"/>
    <p:sldId id="266" r:id="rId3"/>
    <p:sldId id="269" r:id="rId4"/>
    <p:sldId id="268" r:id="rId5"/>
    <p:sldId id="262" r:id="rId6"/>
    <p:sldId id="261" r:id="rId7"/>
    <p:sldId id="267"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2B1D"/>
    <a:srgbClr val="595959"/>
    <a:srgbClr val="EEEEEE"/>
    <a:srgbClr val="9E9E9E"/>
    <a:srgbClr val="F7F7F7"/>
    <a:srgbClr val="000000"/>
    <a:srgbClr val="9C9C9C"/>
    <a:srgbClr val="0E2980"/>
    <a:srgbClr val="D282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24F9C-0CDC-4295-A6D0-A1E157E3C0BB}" v="1130" dt="2023-12-03T23:45:10.272"/>
    <p1510:client id="{069F3C4F-214D-3552-6E93-22AC5C20EDBC}" v="41" dt="2023-12-04T14:32:47.753"/>
    <p1510:client id="{07CD4F3F-321A-99DE-749E-D9A06B2F090B}" v="19" dt="2023-12-03T03:03:58.715"/>
    <p1510:client id="{07DC129A-1E21-A92C-BFAD-56B64279C2E7}" v="171" dt="2023-12-04T00:15:34.205"/>
    <p1510:client id="{0FF7CD9F-14AB-4586-8814-89F85A381786}" v="1" dt="2023-11-27T02:50:28.825"/>
    <p1510:client id="{1B2E396A-364A-05F8-9A0D-BCB426092EBD}" v="51" dt="2023-12-03T16:44:52.138"/>
    <p1510:client id="{249B0AEC-A2F3-97F5-5756-4A1235F5CA66}" v="1" dt="2023-12-03T22:38:36.207"/>
    <p1510:client id="{2E1FAFE7-4147-A20C-D714-6B0F1B7AC9FD}" v="38" dt="2023-12-03T02:13:40.104"/>
    <p1510:client id="{2F5C38A9-04C2-DE0B-4C71-0FD8FA845847}" v="118" dt="2023-12-04T03:50:37.849"/>
    <p1510:client id="{33D0F5A9-2A38-567E-6651-7AF45A96ABFA}" v="1387" dt="2023-12-03T01:52:59.066"/>
    <p1510:client id="{47F32EDD-62E8-EC83-FB90-0CD771DFC3E0}" v="994" dt="2023-12-04T00:28:41.418"/>
    <p1510:client id="{58FD4BC2-3824-78B7-5583-2306D6CD842C}" v="273" dt="2023-12-04T00:56:51.964"/>
    <p1510:client id="{6CC07DBC-570C-C330-E8B5-F097588EFDEB}" v="851" dt="2023-12-03T02:29:14.639"/>
    <p1510:client id="{74CEDB0E-709E-B54F-0AEB-9ACD5468C5C4}" v="15" dt="2023-11-28T03:53:42.949"/>
    <p1510:client id="{7617C626-104D-79E0-6C02-1F1FBD028C89}" v="427" dt="2023-12-03T03:02:47.623"/>
    <p1510:client id="{7FCE468A-E791-6F7D-7D23-197264B48820}" v="622" dt="2023-12-03T03:38:19.018"/>
    <p1510:client id="{8080498E-BE78-03FE-2395-71496120A1A8}" v="115" dt="2023-11-30T21:41:59.490"/>
    <p1510:client id="{88003F48-BC24-1BDF-5259-5DDB8E81DCD5}" v="370" dt="2023-12-03T22:27:16.971"/>
    <p1510:client id="{9B84D68D-3A37-8927-15FE-071643352948}" v="167" dt="2023-11-28T20:32:34.729"/>
    <p1510:client id="{9EA43F17-ACD8-99CA-BD8D-827AFF1FB767}" v="80" dt="2023-12-03T23:35:51.561"/>
    <p1510:client id="{AE1B7B6D-1A24-B669-601A-31A37DBDA7E1}" v="33" dt="2023-12-03T22:51:02.325"/>
    <p1510:client id="{D4CBD92C-CD33-A66B-1441-9611D53552F4}" v="46" dt="2023-12-03T21:12:51.262"/>
    <p1510:client id="{D7A499A7-305B-21B9-772D-26FBAAF2F098}" v="321" dt="2023-12-04T00:10:28.624"/>
    <p1510:client id="{FA1A810F-4D16-F415-4949-7B913BCE0CB3}" v="566" dt="2023-11-27T14:54:57.1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578FB2-3421-4387-980A-7FDCAF3795BB}" type="datetimeFigureOut">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AEC46-2322-4DDA-89F4-FC757BCA8C20}" type="slidenum">
              <a:t>‹#›</a:t>
            </a:fld>
            <a:endParaRPr lang="en-US"/>
          </a:p>
        </p:txBody>
      </p:sp>
    </p:spTree>
    <p:extLst>
      <p:ext uri="{BB962C8B-B14F-4D97-AF65-F5344CB8AC3E}">
        <p14:creationId xmlns:p14="http://schemas.microsoft.com/office/powerpoint/2010/main" val="313349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2EAEC46-2322-4DDA-89F4-FC757BCA8C20}" type="slidenum">
              <a:rPr lang="en-US"/>
              <a:t>1</a:t>
            </a:fld>
            <a:endParaRPr lang="en-US"/>
          </a:p>
        </p:txBody>
      </p:sp>
    </p:spTree>
    <p:extLst>
      <p:ext uri="{BB962C8B-B14F-4D97-AF65-F5344CB8AC3E}">
        <p14:creationId xmlns:p14="http://schemas.microsoft.com/office/powerpoint/2010/main" val="402902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Louis Vuitton has been established since 1854, and they offer many different types of leather, catering to a wide demographic of people with different wants and needs.  </a:t>
            </a:r>
          </a:p>
          <a:p>
            <a:r>
              <a:rPr lang="en-US">
                <a:cs typeface="Calibri"/>
              </a:rPr>
              <a:t>They have textured leather, which is course grain.  This leather is very durable, and is evident in much of their tote bags. It may be handled roughly.  </a:t>
            </a:r>
          </a:p>
          <a:p>
            <a:r>
              <a:rPr lang="en-US">
                <a:cs typeface="Calibri"/>
              </a:rPr>
              <a:t>Embossed leather allows for many designs and prints with the application of heat and pressure.  This can give a crocodile or ostrich appearance. </a:t>
            </a:r>
          </a:p>
          <a:p>
            <a:r>
              <a:rPr lang="en-US">
                <a:cs typeface="Calibri"/>
              </a:rPr>
              <a:t>Calfskin leather, then, is lighter and more supple, and is made from older cows.  This allows for a more delicate design, often seen in smaller accessories for a night out. </a:t>
            </a:r>
          </a:p>
          <a:p>
            <a:r>
              <a:rPr lang="en-US">
                <a:cs typeface="Calibri"/>
              </a:rPr>
              <a:t>They source leather from France, Spain, Italy, and the United States. </a:t>
            </a:r>
          </a:p>
          <a:p>
            <a:r>
              <a:rPr lang="en-US">
                <a:cs typeface="Calibri"/>
              </a:rPr>
              <a:t>The craftsmanship is elite, of the highest quality by the most talented craftsmen. </a:t>
            </a:r>
            <a:r>
              <a:rPr lang="en-US" b="1">
                <a:cs typeface="Calibri"/>
              </a:rPr>
              <a:t>This is their Value Proposition. </a:t>
            </a:r>
          </a:p>
          <a:p>
            <a:r>
              <a:rPr lang="en-US">
                <a:cs typeface="Calibri"/>
              </a:rPr>
              <a:t>FUN FACT: </a:t>
            </a:r>
          </a:p>
          <a:p>
            <a:r>
              <a:rPr lang="en-US">
                <a:cs typeface="Calibri"/>
              </a:rPr>
              <a:t>It usually</a:t>
            </a:r>
            <a:r>
              <a:rPr lang="en-US"/>
              <a:t> takes </a:t>
            </a:r>
            <a:r>
              <a:rPr lang="en-US" b="1"/>
              <a:t>8 days and between 20 to 30 craftsmen</a:t>
            </a:r>
            <a:r>
              <a:rPr lang="en-US"/>
              <a:t> to produce a “Reade” tote bag.</a:t>
            </a:r>
            <a:endParaRPr lang="en-US">
              <a:cs typeface="Calibri"/>
            </a:endParaRPr>
          </a:p>
          <a:p>
            <a:r>
              <a:rPr lang="en-US">
                <a:cs typeface="Calibri"/>
              </a:rPr>
              <a:t>Their </a:t>
            </a:r>
            <a:r>
              <a:rPr lang="en-US" err="1">
                <a:cs typeface="Calibri"/>
              </a:rPr>
              <a:t>Neverfull</a:t>
            </a:r>
            <a:r>
              <a:rPr lang="en-US">
                <a:cs typeface="Calibri"/>
              </a:rPr>
              <a:t> bag takes about 45 hours. </a:t>
            </a:r>
          </a:p>
          <a:p>
            <a:endParaRPr lang="en-US">
              <a:cs typeface="Calibri"/>
            </a:endParaRPr>
          </a:p>
          <a:p>
            <a:r>
              <a:rPr lang="en-US">
                <a:cs typeface="Calibri"/>
              </a:rPr>
              <a:t>Still: There is room for improvement between 5 specific target markets and LV, offering room to connect with consumers on a more personal, and profitable, level. </a:t>
            </a:r>
          </a:p>
        </p:txBody>
      </p:sp>
      <p:sp>
        <p:nvSpPr>
          <p:cNvPr id="4" name="Slide Number Placeholder 3"/>
          <p:cNvSpPr>
            <a:spLocks noGrp="1"/>
          </p:cNvSpPr>
          <p:nvPr>
            <p:ph type="sldNum" sz="quarter" idx="5"/>
          </p:nvPr>
        </p:nvSpPr>
        <p:spPr/>
        <p:txBody>
          <a:bodyPr/>
          <a:lstStyle/>
          <a:p>
            <a:fld id="{52EAEC46-2322-4DDA-89F4-FC757BCA8C20}" type="slidenum">
              <a:rPr lang="en-US"/>
              <a:t>2</a:t>
            </a:fld>
            <a:endParaRPr lang="en-US"/>
          </a:p>
        </p:txBody>
      </p:sp>
    </p:spTree>
    <p:extLst>
      <p:ext uri="{BB962C8B-B14F-4D97-AF65-F5344CB8AC3E}">
        <p14:creationId xmlns:p14="http://schemas.microsoft.com/office/powerpoint/2010/main" val="1116450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1800 advertisements from LV.</a:t>
            </a:r>
          </a:p>
          <a:p>
            <a:r>
              <a:rPr lang="en-US">
                <a:cs typeface="Calibri"/>
              </a:rPr>
              <a:t>Louis started with luggage as his first product offering, specifically the steamer trunk. </a:t>
            </a:r>
          </a:p>
        </p:txBody>
      </p:sp>
      <p:sp>
        <p:nvSpPr>
          <p:cNvPr id="4" name="Slide Number Placeholder 3"/>
          <p:cNvSpPr>
            <a:spLocks noGrp="1"/>
          </p:cNvSpPr>
          <p:nvPr>
            <p:ph type="sldNum" sz="quarter" idx="5"/>
          </p:nvPr>
        </p:nvSpPr>
        <p:spPr/>
        <p:txBody>
          <a:bodyPr/>
          <a:lstStyle/>
          <a:p>
            <a:fld id="{52EAEC46-2322-4DDA-89F4-FC757BCA8C20}" type="slidenum">
              <a:rPr lang="en-US"/>
              <a:t>3</a:t>
            </a:fld>
            <a:endParaRPr lang="en-US"/>
          </a:p>
        </p:txBody>
      </p:sp>
    </p:spTree>
    <p:extLst>
      <p:ext uri="{BB962C8B-B14F-4D97-AF65-F5344CB8AC3E}">
        <p14:creationId xmlns:p14="http://schemas.microsoft.com/office/powerpoint/2010/main" val="3061630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Above are a multitude of LV leather ads, commonly alluding to the journey. </a:t>
            </a:r>
          </a:p>
          <a:p>
            <a:r>
              <a:rPr lang="en-US">
                <a:cs typeface="Calibri"/>
              </a:rPr>
              <a:t>The journey is the intrinsic message behind LV leather goods. </a:t>
            </a:r>
          </a:p>
          <a:p>
            <a:r>
              <a:rPr lang="en-US">
                <a:cs typeface="Calibri"/>
              </a:rPr>
              <a:t>What is the journey? </a:t>
            </a:r>
            <a:r>
              <a:rPr lang="en-US"/>
              <a:t> </a:t>
            </a:r>
          </a:p>
          <a:p>
            <a:r>
              <a:rPr lang="en-US"/>
              <a:t>LV defines it as : "a journey that </a:t>
            </a:r>
            <a:r>
              <a:rPr lang="en-US" b="1"/>
              <a:t>requires all of us to question everything we do and how we do it, to constantly improve and go</a:t>
            </a:r>
            <a:r>
              <a:rPr lang="en-US"/>
              <a:t> further. That's the journey we are on since 1854."</a:t>
            </a:r>
            <a:endParaRPr lang="en-US">
              <a:cs typeface="Calibri"/>
            </a:endParaRPr>
          </a:p>
          <a:p>
            <a:endParaRPr lang="en-US">
              <a:cs typeface="Calibri"/>
            </a:endParaRPr>
          </a:p>
          <a:p>
            <a:r>
              <a:rPr lang="en-US">
                <a:cs typeface="Calibri"/>
              </a:rPr>
              <a:t>These ads show how they cater to a multitude of needs and target markets. </a:t>
            </a:r>
          </a:p>
        </p:txBody>
      </p:sp>
      <p:sp>
        <p:nvSpPr>
          <p:cNvPr id="4" name="Slide Number Placeholder 3"/>
          <p:cNvSpPr>
            <a:spLocks noGrp="1"/>
          </p:cNvSpPr>
          <p:nvPr>
            <p:ph type="sldNum" sz="quarter" idx="5"/>
          </p:nvPr>
        </p:nvSpPr>
        <p:spPr/>
        <p:txBody>
          <a:bodyPr/>
          <a:lstStyle/>
          <a:p>
            <a:fld id="{52EAEC46-2322-4DDA-89F4-FC757BCA8C20}" type="slidenum">
              <a:rPr lang="en-US"/>
              <a:t>4</a:t>
            </a:fld>
            <a:endParaRPr lang="en-US"/>
          </a:p>
        </p:txBody>
      </p:sp>
    </p:spTree>
    <p:extLst>
      <p:ext uri="{BB962C8B-B14F-4D97-AF65-F5344CB8AC3E}">
        <p14:creationId xmlns:p14="http://schemas.microsoft.com/office/powerpoint/2010/main" val="3663849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Talk about what is important / valuable to each ***</a:t>
            </a:r>
          </a:p>
          <a:p>
            <a:endParaRPr lang="en-US">
              <a:cs typeface="Calibri"/>
            </a:endParaRPr>
          </a:p>
          <a:p>
            <a:pPr marL="171450" indent="-171450">
              <a:buFont typeface="Calibri"/>
              <a:buChar char="-"/>
            </a:pPr>
            <a:r>
              <a:rPr lang="en-US">
                <a:cs typeface="Calibri"/>
              </a:rPr>
              <a:t>Gen Z: </a:t>
            </a:r>
            <a:endParaRPr lang="en-US">
              <a:ea typeface="Calibri"/>
              <a:cs typeface="Calibri"/>
            </a:endParaRPr>
          </a:p>
          <a:p>
            <a:pPr marL="171450" indent="-171450">
              <a:buFont typeface="Calibri"/>
              <a:buChar char="-"/>
            </a:pPr>
            <a:r>
              <a:rPr lang="en-US"/>
              <a:t>***</a:t>
            </a:r>
            <a:r>
              <a:rPr lang="en-US">
                <a:cs typeface="Calibri"/>
              </a:rPr>
              <a:t>This specific age group of Gen Z: 18-25</a:t>
            </a:r>
            <a:endParaRPr lang="en-US">
              <a:ea typeface="Calibri" panose="020F0502020204030204"/>
              <a:cs typeface="Calibri"/>
            </a:endParaRPr>
          </a:p>
          <a:p>
            <a:pPr marL="628650" lvl="1" indent="-171450">
              <a:buFont typeface="Courier New"/>
              <a:buChar char="o"/>
            </a:pPr>
            <a:r>
              <a:rPr lang="en-US">
                <a:cs typeface="Calibri"/>
              </a:rPr>
              <a:t>Considered the "movers and shakers", commonly called trendsetters --&gt; LV can look to them for the next moves / trends / styles </a:t>
            </a:r>
            <a:endParaRPr lang="en-US">
              <a:ea typeface="Calibri"/>
              <a:cs typeface="Calibri"/>
            </a:endParaRPr>
          </a:p>
          <a:p>
            <a:pPr marL="628650" lvl="1" indent="-171450">
              <a:buFont typeface="Courier New"/>
              <a:buChar char="o"/>
            </a:pPr>
            <a:r>
              <a:rPr lang="en-US">
                <a:cs typeface="Calibri"/>
              </a:rPr>
              <a:t>They value personal interaction with brands– very community-driven </a:t>
            </a:r>
            <a:endParaRPr lang="en-US">
              <a:ea typeface="Calibri"/>
              <a:cs typeface="Calibri"/>
            </a:endParaRPr>
          </a:p>
          <a:p>
            <a:pPr marL="628650" lvl="1" indent="-171450">
              <a:buFont typeface="Courier New"/>
              <a:buChar char="o"/>
            </a:pPr>
            <a:r>
              <a:rPr lang="en-US">
                <a:cs typeface="Calibri"/>
              </a:rPr>
              <a:t>Care immensely about environment and eco-friendly causes --&gt; sustainability-driven</a:t>
            </a:r>
            <a:endParaRPr lang="en-US">
              <a:ea typeface="Calibri"/>
              <a:cs typeface="Calibri"/>
            </a:endParaRPr>
          </a:p>
          <a:p>
            <a:pPr marL="628650" lvl="1" indent="-171450">
              <a:buFont typeface="Courier New"/>
              <a:buChar char="o"/>
            </a:pPr>
            <a:r>
              <a:rPr lang="en-US">
                <a:ea typeface="Calibri"/>
                <a:cs typeface="Calibri"/>
              </a:rPr>
              <a:t>*** VERY IMPORTANT DEMOGRAPHIC: may not have money / resources now, but they will in the near future. Their opinions matter</a:t>
            </a:r>
          </a:p>
          <a:p>
            <a:endParaRPr lang="en-US">
              <a:cs typeface="Calibri"/>
            </a:endParaRPr>
          </a:p>
          <a:p>
            <a:pPr marL="171450" indent="-171450">
              <a:buFont typeface="Calibri"/>
              <a:buChar char="-"/>
            </a:pPr>
            <a:r>
              <a:rPr lang="en-US">
                <a:cs typeface="Calibri"/>
              </a:rPr>
              <a:t>Early Adopter Women 30-50: </a:t>
            </a:r>
            <a:endParaRPr lang="en-US">
              <a:ea typeface="Calibri"/>
              <a:cs typeface="Calibri"/>
            </a:endParaRPr>
          </a:p>
          <a:p>
            <a:pPr marL="914400" lvl="1" indent="-171450">
              <a:buFont typeface="Courier New"/>
              <a:buChar char="o"/>
            </a:pPr>
            <a:r>
              <a:rPr lang="en-US">
                <a:cs typeface="Calibri"/>
              </a:rPr>
              <a:t>usually upper class; many have traditional family values</a:t>
            </a:r>
            <a:endParaRPr lang="en-US">
              <a:ea typeface="Calibri"/>
              <a:cs typeface="Calibri"/>
            </a:endParaRPr>
          </a:p>
          <a:p>
            <a:pPr marL="914400" lvl="1" indent="-171450">
              <a:buFont typeface="Courier New"/>
              <a:buChar char="o"/>
            </a:pPr>
            <a:r>
              <a:rPr lang="en-US">
                <a:cs typeface="Calibri"/>
              </a:rPr>
              <a:t>high-involved consumers</a:t>
            </a:r>
            <a:endParaRPr lang="en-US">
              <a:ea typeface="Calibri"/>
              <a:cs typeface="Calibri"/>
            </a:endParaRPr>
          </a:p>
          <a:p>
            <a:pPr marL="914400" lvl="1" indent="-171450">
              <a:buFont typeface="Courier New"/>
              <a:buChar char="o"/>
            </a:pPr>
            <a:r>
              <a:rPr lang="en-US">
                <a:ea typeface="Calibri"/>
                <a:cs typeface="Calibri"/>
              </a:rPr>
              <a:t>Know a lot of quality; the sourcing of the leather will be important to them</a:t>
            </a:r>
            <a:endParaRPr lang="en-US">
              <a:cs typeface="Calibri"/>
            </a:endParaRPr>
          </a:p>
          <a:p>
            <a:pPr marL="914400" lvl="1" indent="-171450">
              <a:buFont typeface="Courier New"/>
              <a:buChar char="o"/>
            </a:pPr>
            <a:r>
              <a:rPr lang="en-US">
                <a:cs typeface="Calibri"/>
              </a:rPr>
              <a:t>Very educated</a:t>
            </a:r>
            <a:endParaRPr lang="en-US">
              <a:ea typeface="Calibri" panose="020F0502020204030204"/>
              <a:cs typeface="Calibri"/>
            </a:endParaRPr>
          </a:p>
          <a:p>
            <a:pPr marL="914400" lvl="1" indent="-171450">
              <a:buFont typeface="Courier New"/>
              <a:buChar char="o"/>
            </a:pPr>
            <a:r>
              <a:rPr lang="en-US">
                <a:ea typeface="Calibri" panose="020F0502020204030204"/>
                <a:cs typeface="Calibri"/>
              </a:rPr>
              <a:t>Value gatekeeper's opinions for reinforcement and credibility: such as editors of fashion magazines, and experts and influencers like Serena Williams and Amal Clooney </a:t>
            </a:r>
            <a:endParaRPr lang="en-US"/>
          </a:p>
          <a:p>
            <a:pPr marL="914400" lvl="3" indent="-171450">
              <a:buFont typeface="Calibri"/>
              <a:buChar char="-"/>
            </a:pPr>
            <a:r>
              <a:rPr lang="en-US"/>
              <a:t>They are not silent on social media, either.  </a:t>
            </a:r>
            <a:endParaRPr lang="en-US">
              <a:ea typeface="Calibri" panose="020F0502020204030204"/>
              <a:cs typeface="Calibri" panose="020F0502020204030204"/>
            </a:endParaRPr>
          </a:p>
          <a:p>
            <a:pPr marL="914400" lvl="3" indent="-171450">
              <a:buFont typeface="Calibri"/>
              <a:buChar char="-"/>
            </a:pPr>
            <a:r>
              <a:rPr lang="en-US"/>
              <a:t>24% of all Instagram users fall within the age of 35-54, and they have the most money to spend, most of which fall under the “mass market”.</a:t>
            </a:r>
            <a:endParaRPr lang="en-US">
              <a:cs typeface="Calibri"/>
            </a:endParaRPr>
          </a:p>
          <a:p>
            <a:pPr marL="914400" lvl="3" indent="-171450">
              <a:buFont typeface="Calibri"/>
              <a:buChar char="-"/>
            </a:pPr>
            <a:endParaRPr lang="en-US">
              <a:ea typeface="Calibri"/>
              <a:cs typeface="Calibri"/>
            </a:endParaRPr>
          </a:p>
          <a:p>
            <a:pPr marL="742950" lvl="3"/>
            <a:r>
              <a:rPr lang="en-US">
                <a:ea typeface="Calibri"/>
                <a:cs typeface="Calibri"/>
              </a:rPr>
              <a:t>Young professionals</a:t>
            </a:r>
          </a:p>
          <a:p>
            <a:pPr marL="914400" lvl="3" indent="-171450">
              <a:buFont typeface="Calibri"/>
              <a:buChar char="-"/>
            </a:pPr>
            <a:r>
              <a:rPr lang="en-US">
                <a:ea typeface="Calibri"/>
                <a:cs typeface="Calibri"/>
              </a:rPr>
              <a:t>Most likely the first time in their life they are receiving a high steady income. They want to purchase something that would be their "everyday" staple work bag. Which means they are looking for something that looks very sophisticated for the work place and high quality that will last a long time. </a:t>
            </a:r>
          </a:p>
          <a:p>
            <a:pPr marL="914400" lvl="3" indent="-171450">
              <a:buFont typeface="Calibri"/>
              <a:buChar char="-"/>
            </a:pPr>
            <a:r>
              <a:rPr lang="en-US">
                <a:ea typeface="Calibri"/>
                <a:cs typeface="Calibri"/>
              </a:rPr>
              <a:t>As they enter their professional careers, an LV product shows a symbol of high status. </a:t>
            </a:r>
            <a:endParaRPr lang="en-US"/>
          </a:p>
          <a:p>
            <a:pPr marL="914400" lvl="3" indent="-171450">
              <a:buFont typeface="Calibri"/>
              <a:buChar char="-"/>
            </a:pPr>
            <a:r>
              <a:rPr lang="en-US"/>
              <a:t>Young professionals entering the job market often aspire to elevate their status. Owning luxury items like those from Louis Vuitton can  show achievement and success, granting them a sense of exclusivity and pride.</a:t>
            </a:r>
            <a:endParaRPr lang="en-US">
              <a:ea typeface="Calibri"/>
              <a:cs typeface="Calibri"/>
            </a:endParaRPr>
          </a:p>
          <a:p>
            <a:pPr marL="742950" lvl="3"/>
            <a:r>
              <a:rPr lang="en-US">
                <a:ea typeface="Calibri"/>
                <a:cs typeface="Calibri"/>
              </a:rPr>
              <a:t> </a:t>
            </a:r>
          </a:p>
          <a:p>
            <a:pPr marL="742950" lvl="3"/>
            <a:r>
              <a:rPr lang="en-US">
                <a:ea typeface="Calibri"/>
                <a:cs typeface="Calibri"/>
              </a:rPr>
              <a:t> Celebrities &amp; Influencers</a:t>
            </a:r>
          </a:p>
          <a:p>
            <a:pPr marL="914400" lvl="3" indent="-171450">
              <a:buFont typeface="Calibri"/>
              <a:buChar char="-"/>
            </a:pPr>
            <a:r>
              <a:rPr lang="en-US">
                <a:ea typeface="Calibri"/>
                <a:cs typeface="Calibri"/>
              </a:rPr>
              <a:t>Always seeking for collaborations. </a:t>
            </a:r>
            <a:r>
              <a:rPr lang="en-US"/>
              <a:t>Partnering with Louis Vuitton elevates the public image and perceived status of celebrities and influencers. Being associated with a prestigious luxury brand like LV signals success, sophistication, and a refined sense of style to their audience.</a:t>
            </a:r>
            <a:endParaRPr lang="en-US">
              <a:ea typeface="Calibri"/>
              <a:cs typeface="Calibri"/>
            </a:endParaRPr>
          </a:p>
          <a:p>
            <a:pPr marL="914400" lvl="3" indent="-171450">
              <a:buFont typeface="Calibri"/>
              <a:buChar char="-"/>
            </a:pPr>
            <a:r>
              <a:rPr lang="en-US"/>
              <a:t>Celebrities and influencers often receive access to LV's exclusive or limited-edition collections, allowing them to showcase rare and unique items that are not widely available. This exclusivity adds to their appeal and distinguishes their style.</a:t>
            </a:r>
            <a:endParaRPr lang="en-US">
              <a:ea typeface="Calibri"/>
              <a:cs typeface="Calibri"/>
            </a:endParaRPr>
          </a:p>
          <a:p>
            <a:pPr marL="914400" lvl="3" indent="-171450">
              <a:buFont typeface="Calibri"/>
              <a:buChar char="-"/>
            </a:pPr>
            <a:r>
              <a:rPr lang="en-US"/>
              <a:t>celebrities and influencers might receive monetary compensation, free products, or other perks from Louis Vuitton in exchange for promoting the brand. This can include access to events, custom-designed items, or endorsements.</a:t>
            </a:r>
            <a:endParaRPr lang="en-US">
              <a:ea typeface="Calibri"/>
              <a:cs typeface="Calibri"/>
            </a:endParaRPr>
          </a:p>
          <a:p>
            <a:pPr marL="742950" lvl="3"/>
            <a:endParaRPr lang="en-US">
              <a:ea typeface="Calibri"/>
              <a:cs typeface="Calibri"/>
            </a:endParaRPr>
          </a:p>
          <a:p>
            <a:pPr marL="742950" lvl="3"/>
            <a:r>
              <a:rPr lang="en-US">
                <a:ea typeface="Calibri"/>
                <a:cs typeface="Calibri"/>
              </a:rPr>
              <a:t>Fashion- forward individuals</a:t>
            </a:r>
            <a:endParaRPr lang="en-US"/>
          </a:p>
          <a:p>
            <a:pPr marL="914400" lvl="3" indent="-171450">
              <a:buFont typeface="Calibri"/>
              <a:buChar char="-"/>
            </a:pPr>
            <a:r>
              <a:rPr lang="en-US">
                <a:ea typeface="Calibri"/>
                <a:cs typeface="Calibri"/>
              </a:rPr>
              <a:t> </a:t>
            </a:r>
            <a:r>
              <a:rPr lang="en-US"/>
              <a:t>Fashion-forward individuals seek innovation and trends that push boundaries.</a:t>
            </a:r>
            <a:endParaRPr lang="en-US">
              <a:ea typeface="Calibri"/>
              <a:cs typeface="Calibri"/>
            </a:endParaRPr>
          </a:p>
          <a:p>
            <a:pPr marL="914400" lvl="3" indent="-171450">
              <a:buFont typeface="Calibri"/>
              <a:buChar char="-"/>
            </a:pPr>
            <a:r>
              <a:rPr lang="en-US"/>
              <a:t>LV is known for its collaborations with popular artists and designers, they  introduce innovative materials, and styles. This appeals to consumers who want to stay ahead in the fashion world.</a:t>
            </a:r>
            <a:endParaRPr lang="en-US">
              <a:ea typeface="Calibri"/>
              <a:cs typeface="Calibri"/>
            </a:endParaRPr>
          </a:p>
          <a:p>
            <a:pPr marL="914400" lvl="3" indent="-171450">
              <a:buFont typeface="Calibri"/>
              <a:buChar char="-"/>
            </a:pPr>
            <a:r>
              <a:rPr lang="en-US"/>
              <a:t>These individuals value self-expression through fashion. LV unique designs and iconic pieces allow them to make a statement and showcase their distinctive style. The brand offers a diverse range of products, from classic to unique,  which allows consumers to find items that resonate with their personal fashion style.</a:t>
            </a:r>
            <a:endParaRPr lang="en-US">
              <a:ea typeface="Calibri"/>
              <a:cs typeface="Calibri"/>
            </a:endParaRPr>
          </a:p>
          <a:p>
            <a:pPr marL="914400" lvl="3"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52EAEC46-2322-4DDA-89F4-FC757BCA8C20}" type="slidenum">
              <a:t>5</a:t>
            </a:fld>
            <a:endParaRPr lang="en-US"/>
          </a:p>
        </p:txBody>
      </p:sp>
    </p:spTree>
    <p:extLst>
      <p:ext uri="{BB962C8B-B14F-4D97-AF65-F5344CB8AC3E}">
        <p14:creationId xmlns:p14="http://schemas.microsoft.com/office/powerpoint/2010/main" val="84145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 Z Gaps:</a:t>
            </a:r>
          </a:p>
          <a:p>
            <a:pPr marL="171450" indent="-171450">
              <a:buFont typeface="Calibri,Sans-Serif"/>
              <a:buChar char="-"/>
            </a:pPr>
            <a:r>
              <a:rPr lang="en-US"/>
              <a:t>LV needs to create more hype on social media</a:t>
            </a:r>
            <a:endParaRPr lang="en-US">
              <a:ea typeface="Calibri"/>
              <a:cs typeface="Calibri"/>
            </a:endParaRPr>
          </a:p>
          <a:p>
            <a:pPr marL="1257300" lvl="1" indent="-171450">
              <a:buFont typeface="Courier New,monospace"/>
              <a:buChar char="o"/>
            </a:pPr>
            <a:r>
              <a:rPr lang="en-US"/>
              <a:t>gaming systems, social media contests, or even an interactive website</a:t>
            </a:r>
            <a:endParaRPr lang="en-US">
              <a:ea typeface="Calibri"/>
              <a:cs typeface="Calibri"/>
            </a:endParaRPr>
          </a:p>
          <a:p>
            <a:pPr marL="1257300" lvl="1" indent="-171450">
              <a:buFont typeface="Courier New,monospace"/>
              <a:buChar char="o"/>
            </a:pPr>
            <a:r>
              <a:rPr lang="en-US">
                <a:cs typeface="Calibri"/>
              </a:rPr>
              <a:t>Price gap: </a:t>
            </a:r>
            <a:r>
              <a:rPr lang="en-US"/>
              <a:t>Desiring trendy products that are considered in-style, a gap is prevalent between the price for a durable Louis Vuitton versus the price of something that is hot only for a season. </a:t>
            </a:r>
          </a:p>
          <a:p>
            <a:pPr marL="1257300" lvl="1" indent="-171450">
              <a:buFont typeface="Courier New,monospace"/>
              <a:buChar char="o"/>
            </a:pPr>
            <a:r>
              <a:rPr lang="en-US"/>
              <a:t>Promote their sustainability efforts *** the journey</a:t>
            </a:r>
            <a:endParaRPr lang="en-US">
              <a:ea typeface="Calibri"/>
              <a:cs typeface="Calibri"/>
            </a:endParaRPr>
          </a:p>
          <a:p>
            <a:pPr marL="1714500" lvl="1" indent="-171450">
              <a:buFont typeface="Arial,Sans-Serif"/>
              <a:buChar char="•"/>
            </a:pPr>
            <a:r>
              <a:rPr lang="en-US"/>
              <a:t>This demographic is very dismayed about climate issues, offering Louis Vuitton an opportunity to promote their use of deadstock leather and vegan leather options.</a:t>
            </a:r>
            <a:endParaRPr lang="en-US">
              <a:ea typeface="Calibri"/>
              <a:cs typeface="Calibri"/>
            </a:endParaRPr>
          </a:p>
          <a:p>
            <a:pPr marL="1714500" lvl="3" indent="-171450">
              <a:buFont typeface="Arial,Sans-Serif"/>
              <a:buChar char="•"/>
            </a:pPr>
            <a:r>
              <a:rPr lang="en-US"/>
              <a:t>Because this segment loves thrifting and vintage items, Louis Vuitton could make use of deadstock leather, and revamp old styles for the new “kids”. </a:t>
            </a:r>
            <a:endParaRPr lang="en-US">
              <a:ea typeface="Calibri"/>
              <a:cs typeface="Calibri"/>
            </a:endParaRPr>
          </a:p>
          <a:p>
            <a:pPr marL="1714500" lvl="3" indent="-171450">
              <a:buFont typeface="Arial,Sans-Serif"/>
              <a:buChar char="•"/>
            </a:pPr>
            <a:r>
              <a:rPr lang="en-US"/>
              <a:t>The brand has aspirations to meet new sustainability expectations by 2025.  They should have campaigns centered around this central theme idea to resonate with younger consumers, and show a sign of good will to make better, more responsible changes for the future.</a:t>
            </a:r>
            <a:endParaRPr lang="en-US">
              <a:ea typeface="Calibri"/>
              <a:cs typeface="Calibri"/>
            </a:endParaRPr>
          </a:p>
          <a:p>
            <a:endParaRPr lang="en-US">
              <a:ea typeface="Calibri"/>
              <a:cs typeface="Calibri"/>
            </a:endParaRPr>
          </a:p>
          <a:p>
            <a:r>
              <a:rPr lang="en-US">
                <a:ea typeface="Calibri"/>
                <a:cs typeface="Calibri"/>
              </a:rPr>
              <a:t>Early Adopter Women Gaps:</a:t>
            </a:r>
            <a:endParaRPr lang="en-US"/>
          </a:p>
          <a:p>
            <a:pPr marL="171450" indent="-171450">
              <a:buFont typeface="Calibri"/>
              <a:buChar char="-"/>
            </a:pPr>
            <a:r>
              <a:rPr lang="en-US">
                <a:ea typeface="Calibri"/>
                <a:cs typeface="Calibri"/>
              </a:rPr>
              <a:t>This segment does not value trends! They value status, which comes with </a:t>
            </a:r>
            <a:r>
              <a:rPr lang="en-US" b="1">
                <a:ea typeface="Calibri"/>
                <a:cs typeface="Calibri"/>
              </a:rPr>
              <a:t>exclusivity</a:t>
            </a:r>
            <a:r>
              <a:rPr lang="en-US">
                <a:ea typeface="Calibri"/>
                <a:cs typeface="Calibri"/>
              </a:rPr>
              <a:t>. </a:t>
            </a:r>
          </a:p>
          <a:p>
            <a:pPr marL="1714500" lvl="1" indent="-171450">
              <a:buFont typeface="Arial"/>
              <a:buChar char="•"/>
            </a:pPr>
            <a:r>
              <a:rPr lang="en-US">
                <a:ea typeface="Calibri"/>
                <a:cs typeface="Calibri"/>
              </a:rPr>
              <a:t>When bags such as the LV Canvas bag become common, this segment loses interest immediately. Some have said LV is in danger of "becoming the next iPhone".  That is, so many have it, it has lost its appeal. </a:t>
            </a:r>
          </a:p>
          <a:p>
            <a:pPr marL="1714500" lvl="1" indent="-171450">
              <a:buFont typeface="Arial"/>
              <a:buChar char="•"/>
            </a:pPr>
            <a:r>
              <a:rPr lang="en-US">
                <a:ea typeface="Calibri"/>
                <a:cs typeface="Calibri"/>
              </a:rPr>
              <a:t>The brand perception has been hurt by too many of these bags becoming available. </a:t>
            </a:r>
          </a:p>
          <a:p>
            <a:pPr marL="171450" indent="-171450">
              <a:buFont typeface="Calibri"/>
              <a:buChar char="-"/>
            </a:pPr>
            <a:r>
              <a:rPr lang="en-US">
                <a:ea typeface="Calibri"/>
                <a:cs typeface="Calibri"/>
              </a:rPr>
              <a:t>This demographic is not afraid to shop secondhand, on places like the real </a:t>
            </a:r>
            <a:r>
              <a:rPr lang="en-US" err="1">
                <a:ea typeface="Calibri"/>
                <a:cs typeface="Calibri"/>
              </a:rPr>
              <a:t>real</a:t>
            </a:r>
            <a:r>
              <a:rPr lang="en-US">
                <a:ea typeface="Calibri"/>
                <a:cs typeface="Calibri"/>
              </a:rPr>
              <a:t>.  Because they seek value, LV needs to create new styles that are not repetitive of old ones.  </a:t>
            </a:r>
          </a:p>
          <a:p>
            <a:pPr marL="1714500" lvl="1" indent="-171450">
              <a:buFont typeface="Arial"/>
              <a:buChar char="•"/>
            </a:pPr>
            <a:r>
              <a:rPr lang="en-US">
                <a:ea typeface="Calibri"/>
                <a:cs typeface="Calibri"/>
              </a:rPr>
              <a:t>Many shoppers feel there is no reason to buy brand new, when the styles are remaining somewhat of the same.  Innovation is needed. </a:t>
            </a:r>
          </a:p>
          <a:p>
            <a:pPr marL="1085850" lvl="1"/>
            <a:endParaRPr lang="en-US">
              <a:ea typeface="Calibri"/>
              <a:cs typeface="+mn-lt"/>
            </a:endParaRPr>
          </a:p>
          <a:p>
            <a:pPr marL="1085850" lvl="1"/>
            <a:endParaRPr lang="en-US">
              <a:ea typeface="Calibri"/>
              <a:cs typeface="Calibri"/>
            </a:endParaRPr>
          </a:p>
        </p:txBody>
      </p:sp>
      <p:sp>
        <p:nvSpPr>
          <p:cNvPr id="4" name="Slide Number Placeholder 3"/>
          <p:cNvSpPr>
            <a:spLocks noGrp="1"/>
          </p:cNvSpPr>
          <p:nvPr>
            <p:ph type="sldNum" sz="quarter" idx="5"/>
          </p:nvPr>
        </p:nvSpPr>
        <p:spPr/>
        <p:txBody>
          <a:bodyPr/>
          <a:lstStyle/>
          <a:p>
            <a:fld id="{52EAEC46-2322-4DDA-89F4-FC757BCA8C20}" type="slidenum">
              <a:rPr lang="en-US"/>
              <a:t>6</a:t>
            </a:fld>
            <a:endParaRPr lang="en-US"/>
          </a:p>
        </p:txBody>
      </p:sp>
    </p:spTree>
    <p:extLst>
      <p:ext uri="{BB962C8B-B14F-4D97-AF65-F5344CB8AC3E}">
        <p14:creationId xmlns:p14="http://schemas.microsoft.com/office/powerpoint/2010/main" val="3587721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Celebrities and influencers: </a:t>
            </a:r>
            <a:endParaRPr lang="en-US"/>
          </a:p>
          <a:p>
            <a:r>
              <a:rPr lang="en-US"/>
              <a:t>Making products harder to purchase (not as readily available in stores or online)</a:t>
            </a:r>
            <a:endParaRPr lang="en-US">
              <a:cs typeface="Calibri"/>
            </a:endParaRPr>
          </a:p>
          <a:p>
            <a:pPr marL="171450" indent="-171450">
              <a:buFont typeface="Arial"/>
              <a:buChar char="•"/>
            </a:pPr>
            <a:r>
              <a:rPr lang="en-US"/>
              <a:t>Increasing prices on select bags to generate more hype</a:t>
            </a:r>
            <a:endParaRPr lang="en-US">
              <a:cs typeface="Calibri" panose="020F0502020204030204"/>
            </a:endParaRPr>
          </a:p>
          <a:p>
            <a:pPr marL="171450" indent="-171450">
              <a:buFont typeface="Arial"/>
              <a:buChar char="•"/>
            </a:pPr>
            <a:r>
              <a:rPr lang="en-US"/>
              <a:t>-Louis Vuitton handbags range from around $1,100 to about $6,000. </a:t>
            </a:r>
            <a:endParaRPr lang="en-US">
              <a:cs typeface="Calibri"/>
            </a:endParaRPr>
          </a:p>
          <a:p>
            <a:pPr marL="171450" indent="-171450">
              <a:buFont typeface="Arial"/>
              <a:buChar char="•"/>
            </a:pPr>
            <a:r>
              <a:rPr lang="en-US" err="1"/>
              <a:t>hermes</a:t>
            </a:r>
            <a:r>
              <a:rPr lang="en-US"/>
              <a:t> makes </a:t>
            </a:r>
            <a:r>
              <a:rPr lang="en-US" err="1"/>
              <a:t>birkin</a:t>
            </a:r>
            <a:r>
              <a:rPr lang="en-US"/>
              <a:t> bags that have a waiting list to purchase and the prices can go from 10,000k to over 400,000k.</a:t>
            </a:r>
            <a:endParaRPr lang="en-US">
              <a:cs typeface="Calibri"/>
            </a:endParaRPr>
          </a:p>
          <a:p>
            <a:pPr marL="171450" indent="-171450">
              <a:buFont typeface="Arial"/>
              <a:buChar char="•"/>
            </a:pPr>
            <a:endParaRPr lang="en-US">
              <a:cs typeface="Calibri"/>
            </a:endParaRPr>
          </a:p>
          <a:p>
            <a:pPr marL="171450" indent="-171450">
              <a:buFont typeface="Calibri"/>
              <a:buChar char="-"/>
            </a:pPr>
            <a:endParaRPr lang="en-US">
              <a:cs typeface="Calibri"/>
            </a:endParaRPr>
          </a:p>
          <a:p>
            <a:r>
              <a:rPr lang="en-US">
                <a:cs typeface="Calibri"/>
              </a:rPr>
              <a:t>Young working people/upper- class adults: this target market have limited options because of their budget limitations since they are a part of the younger demographic. They may not be able to afford the more expensive leather. </a:t>
            </a:r>
          </a:p>
          <a:p>
            <a:pPr marL="171450" indent="-171450">
              <a:buFont typeface="Calibri"/>
              <a:buChar char="-"/>
            </a:pPr>
            <a:r>
              <a:rPr lang="en-US">
                <a:ea typeface="Calibri"/>
                <a:cs typeface="Calibri"/>
              </a:rPr>
              <a:t>Overexposure: The brand is competing in a very saturated market. Overexposure of LV bags may discourage this demographic from spending their first big paycheck at LV.  There are a multitude of counterfeit options that has hurt brand perception. Other bags may seem more "desirable" for what this target market is seeking. </a:t>
            </a:r>
          </a:p>
          <a:p>
            <a:endParaRPr lang="en-US">
              <a:ea typeface="Calibri"/>
              <a:cs typeface="Calibri"/>
            </a:endParaRPr>
          </a:p>
          <a:p>
            <a:r>
              <a:rPr lang="en-US">
                <a:ea typeface="Calibri"/>
                <a:cs typeface="Calibri"/>
              </a:rPr>
              <a:t>Fashion Forward Individuals: </a:t>
            </a:r>
          </a:p>
          <a:p>
            <a:pPr marL="171450" indent="-171450">
              <a:buFont typeface="Calibri"/>
              <a:buChar char="-"/>
            </a:pPr>
            <a:r>
              <a:rPr lang="en-US">
                <a:ea typeface="Calibri"/>
                <a:cs typeface="Calibri"/>
              </a:rPr>
              <a:t>Trends / Innovation: As said, LV can get somewhat repetitive with their offerings.  Those who are fashion forward are seeking something innovative, that is new from the norm, rather than the standard, traditional LV bag. Fast fashion brands are on the rise and constantly producing items that are trendy. LV is sticks to their classic style and is very slow in terms of putting out new designs.</a:t>
            </a:r>
          </a:p>
          <a:p>
            <a:pPr marL="171450" indent="-171450">
              <a:buFont typeface="Calibri"/>
              <a:buChar char="-"/>
            </a:pPr>
            <a:r>
              <a:rPr lang="en-US">
                <a:ea typeface="Calibri"/>
                <a:cs typeface="Calibri"/>
              </a:rPr>
              <a:t>Minimal Presence on Major Fashion Sites: This demographic places major emphasis on social trends and hype, as they want to be ahead of the curve.  Promoting LV on Pinterest and Locker will help it mark its spot as a "must-have" product that is popular with the trendsetters.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2EAEC46-2322-4DDA-89F4-FC757BCA8C20}" type="slidenum">
              <a:rPr lang="en-US"/>
              <a:t>7</a:t>
            </a:fld>
            <a:endParaRPr lang="en-US"/>
          </a:p>
        </p:txBody>
      </p:sp>
    </p:spTree>
    <p:extLst>
      <p:ext uri="{BB962C8B-B14F-4D97-AF65-F5344CB8AC3E}">
        <p14:creationId xmlns:p14="http://schemas.microsoft.com/office/powerpoint/2010/main" val="2663438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Gen Z Digital Media Hype Recommendation:</a:t>
            </a:r>
            <a:endParaRPr lang="en-US"/>
          </a:p>
          <a:p>
            <a:pPr marL="171450" indent="-171450">
              <a:buFont typeface="Calibri"/>
              <a:buChar char="-"/>
            </a:pPr>
            <a:r>
              <a:rPr lang="en-US"/>
              <a:t>This demographic and gap was chosen because the Gen Z segment is highly influential and they offer a special need to increase popularity among LV's sought-after products. </a:t>
            </a:r>
            <a:endParaRPr lang="en-US">
              <a:cs typeface="Calibri"/>
            </a:endParaRPr>
          </a:p>
          <a:p>
            <a:pPr marL="171450" indent="-171450">
              <a:buFont typeface="Calibri"/>
              <a:buChar char="-"/>
            </a:pPr>
            <a:r>
              <a:rPr lang="en-US">
                <a:cs typeface="Calibri"/>
              </a:rPr>
              <a:t>We were also able to incorporate the gap with fashion-forward individuals, to kill two birds with one stone. </a:t>
            </a:r>
            <a:endParaRPr lang="en-US"/>
          </a:p>
          <a:p>
            <a:pPr marL="171450" indent="-171450">
              <a:buFont typeface="Calibri"/>
              <a:buChar char="-"/>
            </a:pPr>
            <a:r>
              <a:rPr lang="en-US"/>
              <a:t>Establish a community in a digital space.  This will be done by conventional social media channels like Instagram, TikTok, Facebook, and Pinterest.  Pinterest in immensely valuable, as it generates interest with the trendsetters, Louis Vuitton is lacking drastically in this space.  Pinterest also has the highest level of income among users in comparison to other platforms.  When searching for LV styles on Pinterest, they were hard to find.  Locker is a very important app as well where stylists link their styles and generate hype among the fashion community. However, they also would benefit greatly from stepping in to the gaming atmosphere.  With VR and AR offering new angles into the shopping space, Louis Vuitton would be ahead of the game if they not only advertised on gaming systems and platforms, but offered interactive methods with it.  For example, gamers can dress their avatars with new LV leather accessories when they make an accomplishment in the game.  </a:t>
            </a:r>
            <a:endParaRPr lang="en-US">
              <a:cs typeface="Calibri"/>
            </a:endParaRPr>
          </a:p>
          <a:p>
            <a:pPr marL="171450" indent="-171450">
              <a:buFont typeface="Calibri"/>
              <a:buChar char="-"/>
            </a:pPr>
            <a:r>
              <a:rPr lang="en-US"/>
              <a:t>These ads should also be heavily reinforcing the idea of sustainability, and how it goes hand in hand with their central message: </a:t>
            </a:r>
            <a:r>
              <a:rPr lang="en-US" b="1"/>
              <a:t>the Journey. </a:t>
            </a:r>
            <a:endParaRPr lang="en-US" b="1">
              <a:ea typeface="Calibri"/>
              <a:cs typeface="Calibri"/>
            </a:endParaRPr>
          </a:p>
          <a:p>
            <a:pPr marL="171450" indent="-171450">
              <a:buFont typeface="Calibri"/>
              <a:buChar char="-"/>
            </a:pPr>
            <a:endParaRPr lang="en-US">
              <a:ea typeface="Calibri"/>
              <a:cs typeface="Calibri"/>
            </a:endParaRPr>
          </a:p>
          <a:p>
            <a:r>
              <a:rPr lang="en-US"/>
              <a:t>The Sustainability &amp; Secondhand Gaps experienced by the Gen Z and Early Adopter women can be remedied with 1 Recommendation:</a:t>
            </a:r>
            <a:endParaRPr lang="en-US">
              <a:ea typeface="Calibri"/>
              <a:cs typeface="Calibri"/>
            </a:endParaRPr>
          </a:p>
          <a:p>
            <a:pPr marL="171450" indent="-171450">
              <a:buFont typeface="Calibri"/>
              <a:buChar char="-"/>
            </a:pPr>
            <a:r>
              <a:rPr lang="en-US">
                <a:ea typeface="Calibri"/>
                <a:cs typeface="Calibri"/>
              </a:rPr>
              <a:t>Two birds can be killed with one stone here, making these two gaps extremely attractive to target. </a:t>
            </a:r>
          </a:p>
          <a:p>
            <a:pPr marL="171450" indent="-171450">
              <a:buFont typeface="Calibri"/>
              <a:buChar char="-"/>
            </a:pPr>
            <a:r>
              <a:rPr lang="en-US">
                <a:ea typeface="Calibri"/>
                <a:cs typeface="Calibri"/>
              </a:rPr>
              <a:t>The early adopter women, again, are apart of the mass market, with the most money to spend.  They must be taken into account. </a:t>
            </a:r>
            <a:endParaRPr lang="en-US"/>
          </a:p>
          <a:p>
            <a:pPr marL="171450" indent="-171450">
              <a:buFont typeface="Calibri"/>
              <a:buChar char="-"/>
            </a:pPr>
            <a:r>
              <a:rPr lang="en-US"/>
              <a:t>Be ahead of the curve. Make use of all old deadstock leather and revamp these products.  Gen Z in particular is loving vintage styles, so this will interest them.  Furthermore, it adds value right at Louis Vuitton that secondhand retailers such as The Real </a:t>
            </a:r>
            <a:r>
              <a:rPr lang="en-US" err="1"/>
              <a:t>Real</a:t>
            </a:r>
            <a:r>
              <a:rPr lang="en-US"/>
              <a:t> cannot easily replicate. </a:t>
            </a:r>
            <a:endParaRPr lang="en-US">
              <a:ea typeface="Calibri"/>
              <a:cs typeface="Calibri"/>
            </a:endParaRPr>
          </a:p>
          <a:p>
            <a:pPr marL="171450" indent="-171450">
              <a:buFont typeface="Calibri"/>
              <a:buChar char="-"/>
            </a:pPr>
            <a:r>
              <a:rPr lang="en-US">
                <a:ea typeface="Calibri"/>
                <a:cs typeface="Calibri"/>
              </a:rPr>
              <a:t>Give these new, revamped bags new functions for the modern women with many demands.  This will keep the value lying in the new products, swaying the intelligent consumers away from price-attractive secondhand retail websites. </a:t>
            </a:r>
          </a:p>
          <a:p>
            <a:pPr marL="171450" indent="-171450">
              <a:buFont typeface="Calibri"/>
              <a:buChar char="-"/>
            </a:pPr>
            <a:endParaRPr lang="en-US">
              <a:ea typeface="Calibri"/>
              <a:cs typeface="Calibri"/>
            </a:endParaRPr>
          </a:p>
          <a:p>
            <a:pPr>
              <a:buFont typeface="Calibri"/>
            </a:pPr>
            <a:r>
              <a:rPr lang="en-US">
                <a:ea typeface="Calibri"/>
                <a:cs typeface="Calibri"/>
              </a:rPr>
              <a:t>Budget Limit for Young professionals: </a:t>
            </a:r>
          </a:p>
          <a:p>
            <a:pPr marL="171450" indent="-171450">
              <a:buFont typeface="Calibri"/>
              <a:buChar char="-"/>
            </a:pPr>
            <a:r>
              <a:rPr lang="en-US">
                <a:ea typeface="Calibri"/>
                <a:cs typeface="Calibri"/>
              </a:rPr>
              <a:t>Recommendations would be to opt in for the more affordable leather, such as cowhide leather or calf leather, which are much more affordable options compared to croc leather. </a:t>
            </a:r>
          </a:p>
          <a:p>
            <a:pPr marL="171450" indent="-171450">
              <a:buFont typeface="Calibri"/>
              <a:buChar char="-"/>
            </a:pPr>
            <a:r>
              <a:rPr lang="en-US">
                <a:ea typeface="Calibri"/>
                <a:cs typeface="Calibri"/>
              </a:rPr>
              <a:t>Since this demographic is just starting out in their designer journey, they can benefit their budget limit by limiting the amount of products they buy, this demographic generally purchases designer bags, so they can budget according to that. </a:t>
            </a:r>
          </a:p>
          <a:p>
            <a:endParaRPr lang="en-US">
              <a:ea typeface="Calibri"/>
              <a:cs typeface="Calibri"/>
            </a:endParaRPr>
          </a:p>
          <a:p>
            <a:r>
              <a:rPr lang="en-US">
                <a:ea typeface="Calibri"/>
                <a:cs typeface="Calibri"/>
              </a:rPr>
              <a:t>Overexposure for young professionals &amp; exclusivity for early adopter women:</a:t>
            </a:r>
          </a:p>
          <a:p>
            <a:pPr marL="171450" indent="-171450">
              <a:buFont typeface="Calibri"/>
              <a:buChar char="-"/>
            </a:pPr>
            <a:r>
              <a:rPr lang="en-US">
                <a:ea typeface="Calibri"/>
                <a:cs typeface="Calibri"/>
              </a:rPr>
              <a:t>Again, two birds one stone</a:t>
            </a:r>
          </a:p>
          <a:p>
            <a:pPr marL="171450" indent="-171450">
              <a:buFont typeface="Calibri"/>
              <a:buChar char="-"/>
            </a:pPr>
            <a:r>
              <a:rPr lang="en-US">
                <a:ea typeface="Calibri"/>
                <a:cs typeface="Calibri"/>
              </a:rPr>
              <a:t>Release a highly exclusive bag that generates conversation, desire, and hype.  Make it very exclusive, similar to the Birkin bags. Dress up experts, influencers, and relevant celebrities, but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2EAEC46-2322-4DDA-89F4-FC757BCA8C20}" type="slidenum">
              <a:rPr lang="en-US"/>
              <a:t>8</a:t>
            </a:fld>
            <a:endParaRPr lang="en-US"/>
          </a:p>
        </p:txBody>
      </p:sp>
    </p:spTree>
    <p:extLst>
      <p:ext uri="{BB962C8B-B14F-4D97-AF65-F5344CB8AC3E}">
        <p14:creationId xmlns:p14="http://schemas.microsoft.com/office/powerpoint/2010/main" val="1411085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5 target markets were chosen because of their overall impact on the market and generating interest among the fashion community. These 5 target market's values play a tremendous role in the success of Louis Vuitton.</a:t>
            </a:r>
          </a:p>
          <a:p>
            <a:r>
              <a:rPr lang="en-US"/>
              <a:t>These groups are experiencing different gaps that were able to be solved with a singular solution. </a:t>
            </a:r>
          </a:p>
          <a:p>
            <a:r>
              <a:rPr lang="en-US"/>
              <a:t>Louis Vuitton is a timeless brand, offering a wide range of products that are unique and cannot be found everywhere, making it stand out from other brands, with our recommendations, the brand can become more successful and appeal to the younger generations moving forward.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2EAEC46-2322-4DDA-89F4-FC757BCA8C20}" type="slidenum">
              <a:rPr lang="en-US"/>
              <a:t>9</a:t>
            </a:fld>
            <a:endParaRPr lang="en-US"/>
          </a:p>
        </p:txBody>
      </p:sp>
    </p:spTree>
    <p:extLst>
      <p:ext uri="{BB962C8B-B14F-4D97-AF65-F5344CB8AC3E}">
        <p14:creationId xmlns:p14="http://schemas.microsoft.com/office/powerpoint/2010/main" val="1219505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1/18/24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btitle 2">
            <a:extLst>
              <a:ext uri="{FF2B5EF4-FFF2-40B4-BE49-F238E27FC236}">
                <a16:creationId xmlns:a16="http://schemas.microsoft.com/office/drawing/2014/main" id="{3C854633-F7E9-B3A1-F3F2-72BC90F96A78}"/>
              </a:ext>
            </a:extLst>
          </p:cNvPr>
          <p:cNvSpPr txBox="1">
            <a:spLocks/>
          </p:cNvSpPr>
          <p:nvPr/>
        </p:nvSpPr>
        <p:spPr>
          <a:xfrm>
            <a:off x="3597006" y="5723449"/>
            <a:ext cx="4991867" cy="4910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68096">
              <a:spcBef>
                <a:spcPts val="840"/>
              </a:spcBef>
              <a:buNone/>
            </a:pPr>
            <a:r>
              <a:rPr lang="en-US" sz="2000" i="1" dirty="0">
                <a:solidFill>
                  <a:srgbClr val="000000"/>
                </a:solidFill>
                <a:latin typeface="Bodoni MT"/>
              </a:rPr>
              <a:t>By Audrey</a:t>
            </a:r>
            <a:r>
              <a:rPr lang="en-US" sz="2000" i="1" kern="1200" dirty="0">
                <a:solidFill>
                  <a:srgbClr val="000000"/>
                </a:solidFill>
                <a:latin typeface="Bodoni MT"/>
                <a:ea typeface="+mn-ea"/>
                <a:cs typeface="+mn-cs"/>
              </a:rPr>
              <a:t> Prater</a:t>
            </a:r>
            <a:endParaRPr lang="en-US" sz="2000" i="1" dirty="0">
              <a:solidFill>
                <a:srgbClr val="000000"/>
              </a:solidFill>
              <a:latin typeface="Bodoni MT"/>
              <a:cs typeface="Calibri"/>
            </a:endParaRPr>
          </a:p>
        </p:txBody>
      </p:sp>
      <p:pic>
        <p:nvPicPr>
          <p:cNvPr id="21" name="Picture 20" descr="A red crocodile leather handbag&#10;&#10;Description automatically generated">
            <a:extLst>
              <a:ext uri="{FF2B5EF4-FFF2-40B4-BE49-F238E27FC236}">
                <a16:creationId xmlns:a16="http://schemas.microsoft.com/office/drawing/2014/main" id="{D415209D-1DDF-2216-2324-9F29E805B08D}"/>
              </a:ext>
            </a:extLst>
          </p:cNvPr>
          <p:cNvPicPr>
            <a:picLocks noChangeAspect="1"/>
          </p:cNvPicPr>
          <p:nvPr/>
        </p:nvPicPr>
        <p:blipFill>
          <a:blip r:embed="rId3"/>
          <a:stretch>
            <a:fillRect/>
          </a:stretch>
        </p:blipFill>
        <p:spPr>
          <a:xfrm>
            <a:off x="1155314" y="755326"/>
            <a:ext cx="2318726" cy="2190501"/>
          </a:xfrm>
          <a:prstGeom prst="rect">
            <a:avLst/>
          </a:prstGeom>
        </p:spPr>
      </p:pic>
      <p:pic>
        <p:nvPicPr>
          <p:cNvPr id="23" name="Picture 22" descr="A brown belt with a gold plate&#10;&#10;Description automatically generated">
            <a:extLst>
              <a:ext uri="{FF2B5EF4-FFF2-40B4-BE49-F238E27FC236}">
                <a16:creationId xmlns:a16="http://schemas.microsoft.com/office/drawing/2014/main" id="{F456AEC1-A047-A9CB-5D79-BA066D133323}"/>
              </a:ext>
            </a:extLst>
          </p:cNvPr>
          <p:cNvPicPr>
            <a:picLocks noChangeAspect="1"/>
          </p:cNvPicPr>
          <p:nvPr/>
        </p:nvPicPr>
        <p:blipFill>
          <a:blip r:embed="rId4"/>
          <a:stretch>
            <a:fillRect/>
          </a:stretch>
        </p:blipFill>
        <p:spPr>
          <a:xfrm>
            <a:off x="4352361" y="1753085"/>
            <a:ext cx="1714070" cy="968155"/>
          </a:xfrm>
          <a:prstGeom prst="rect">
            <a:avLst/>
          </a:prstGeom>
        </p:spPr>
      </p:pic>
      <p:pic>
        <p:nvPicPr>
          <p:cNvPr id="25" name="Picture 24" descr="A brown belt with a gold plate&#10;&#10;Description automatically generated">
            <a:extLst>
              <a:ext uri="{FF2B5EF4-FFF2-40B4-BE49-F238E27FC236}">
                <a16:creationId xmlns:a16="http://schemas.microsoft.com/office/drawing/2014/main" id="{19C38777-84DD-84DA-35B6-99B3B44E0153}"/>
              </a:ext>
            </a:extLst>
          </p:cNvPr>
          <p:cNvPicPr>
            <a:picLocks noChangeAspect="1"/>
          </p:cNvPicPr>
          <p:nvPr/>
        </p:nvPicPr>
        <p:blipFill>
          <a:blip r:embed="rId5"/>
          <a:stretch>
            <a:fillRect/>
          </a:stretch>
        </p:blipFill>
        <p:spPr>
          <a:xfrm>
            <a:off x="3311046" y="932650"/>
            <a:ext cx="1700926" cy="1029645"/>
          </a:xfrm>
          <a:prstGeom prst="rect">
            <a:avLst/>
          </a:prstGeom>
        </p:spPr>
      </p:pic>
      <p:pic>
        <p:nvPicPr>
          <p:cNvPr id="27" name="Picture 26" descr="A black and white jacket with blue text&#10;&#10;Description automatically generated">
            <a:extLst>
              <a:ext uri="{FF2B5EF4-FFF2-40B4-BE49-F238E27FC236}">
                <a16:creationId xmlns:a16="http://schemas.microsoft.com/office/drawing/2014/main" id="{1983E7D7-FC58-CCB5-FD18-4B9567B8F470}"/>
              </a:ext>
            </a:extLst>
          </p:cNvPr>
          <p:cNvPicPr>
            <a:picLocks noChangeAspect="1"/>
          </p:cNvPicPr>
          <p:nvPr/>
        </p:nvPicPr>
        <p:blipFill>
          <a:blip r:embed="rId6"/>
          <a:stretch>
            <a:fillRect/>
          </a:stretch>
        </p:blipFill>
        <p:spPr>
          <a:xfrm>
            <a:off x="8430043" y="643467"/>
            <a:ext cx="2016398" cy="2410530"/>
          </a:xfrm>
          <a:prstGeom prst="rect">
            <a:avLst/>
          </a:prstGeom>
        </p:spPr>
      </p:pic>
      <p:pic>
        <p:nvPicPr>
          <p:cNvPr id="29" name="Picture 28" descr="A blue hat with a brown patch on it&#10;&#10;Description automatically generated">
            <a:extLst>
              <a:ext uri="{FF2B5EF4-FFF2-40B4-BE49-F238E27FC236}">
                <a16:creationId xmlns:a16="http://schemas.microsoft.com/office/drawing/2014/main" id="{F8F442C6-6ADC-F862-D86A-568D90E0602E}"/>
              </a:ext>
            </a:extLst>
          </p:cNvPr>
          <p:cNvPicPr>
            <a:picLocks noChangeAspect="1"/>
          </p:cNvPicPr>
          <p:nvPr/>
        </p:nvPicPr>
        <p:blipFill>
          <a:blip r:embed="rId7"/>
          <a:stretch>
            <a:fillRect/>
          </a:stretch>
        </p:blipFill>
        <p:spPr>
          <a:xfrm>
            <a:off x="6257680" y="809863"/>
            <a:ext cx="1862006" cy="1606547"/>
          </a:xfrm>
          <a:prstGeom prst="rect">
            <a:avLst/>
          </a:prstGeom>
        </p:spPr>
      </p:pic>
      <p:pic>
        <p:nvPicPr>
          <p:cNvPr id="31" name="Picture 30" descr="Louis Vuitton On My Side Review: The Perfect Everyday Bag — House of Harvey">
            <a:extLst>
              <a:ext uri="{FF2B5EF4-FFF2-40B4-BE49-F238E27FC236}">
                <a16:creationId xmlns:a16="http://schemas.microsoft.com/office/drawing/2014/main" id="{54A2E74E-721D-0682-4081-C4409A7140DE}"/>
              </a:ext>
            </a:extLst>
          </p:cNvPr>
          <p:cNvPicPr>
            <a:picLocks noChangeAspect="1"/>
          </p:cNvPicPr>
          <p:nvPr/>
        </p:nvPicPr>
        <p:blipFill>
          <a:blip r:embed="rId8"/>
          <a:stretch>
            <a:fillRect/>
          </a:stretch>
        </p:blipFill>
        <p:spPr>
          <a:xfrm>
            <a:off x="1072065" y="3179287"/>
            <a:ext cx="2318726" cy="2898407"/>
          </a:xfrm>
          <a:prstGeom prst="rect">
            <a:avLst/>
          </a:prstGeom>
        </p:spPr>
      </p:pic>
      <p:pic>
        <p:nvPicPr>
          <p:cNvPr id="33" name="Picture 32" descr="Louis Vuitton New York Soho store, United States">
            <a:extLst>
              <a:ext uri="{FF2B5EF4-FFF2-40B4-BE49-F238E27FC236}">
                <a16:creationId xmlns:a16="http://schemas.microsoft.com/office/drawing/2014/main" id="{E624A48E-251D-0596-0FDB-79B78C1A424F}"/>
              </a:ext>
            </a:extLst>
          </p:cNvPr>
          <p:cNvPicPr>
            <a:picLocks noChangeAspect="1"/>
          </p:cNvPicPr>
          <p:nvPr/>
        </p:nvPicPr>
        <p:blipFill>
          <a:blip r:embed="rId9"/>
          <a:stretch>
            <a:fillRect/>
          </a:stretch>
        </p:blipFill>
        <p:spPr>
          <a:xfrm>
            <a:off x="3595708" y="4144115"/>
            <a:ext cx="2318725" cy="1304017"/>
          </a:xfrm>
          <a:prstGeom prst="rect">
            <a:avLst/>
          </a:prstGeom>
        </p:spPr>
      </p:pic>
      <p:pic>
        <p:nvPicPr>
          <p:cNvPr id="35" name="Picture 34" descr="A Legendary History | LOUIS VUITTON ®">
            <a:extLst>
              <a:ext uri="{FF2B5EF4-FFF2-40B4-BE49-F238E27FC236}">
                <a16:creationId xmlns:a16="http://schemas.microsoft.com/office/drawing/2014/main" id="{BA09C662-42EA-6AD3-B7FE-1C11BF65D82B}"/>
              </a:ext>
            </a:extLst>
          </p:cNvPr>
          <p:cNvPicPr>
            <a:picLocks noChangeAspect="1"/>
          </p:cNvPicPr>
          <p:nvPr/>
        </p:nvPicPr>
        <p:blipFill>
          <a:blip r:embed="rId10"/>
          <a:stretch>
            <a:fillRect/>
          </a:stretch>
        </p:blipFill>
        <p:spPr>
          <a:xfrm>
            <a:off x="6258747" y="4189600"/>
            <a:ext cx="2318725" cy="871841"/>
          </a:xfrm>
          <a:prstGeom prst="rect">
            <a:avLst/>
          </a:prstGeom>
        </p:spPr>
      </p:pic>
      <p:pic>
        <p:nvPicPr>
          <p:cNvPr id="37" name="Picture 36" descr="A pile of luggage boxes&#10;&#10;Description automatically generated">
            <a:extLst>
              <a:ext uri="{FF2B5EF4-FFF2-40B4-BE49-F238E27FC236}">
                <a16:creationId xmlns:a16="http://schemas.microsoft.com/office/drawing/2014/main" id="{0DA08D8B-3041-BE28-33B2-85EB94F6282C}"/>
              </a:ext>
            </a:extLst>
          </p:cNvPr>
          <p:cNvPicPr>
            <a:picLocks noChangeAspect="1"/>
          </p:cNvPicPr>
          <p:nvPr/>
        </p:nvPicPr>
        <p:blipFill>
          <a:blip r:embed="rId11"/>
          <a:stretch>
            <a:fillRect/>
          </a:stretch>
        </p:blipFill>
        <p:spPr>
          <a:xfrm>
            <a:off x="8801209" y="3179579"/>
            <a:ext cx="2318726" cy="2546491"/>
          </a:xfrm>
          <a:prstGeom prst="rect">
            <a:avLst/>
          </a:prstGeom>
        </p:spPr>
      </p:pic>
      <p:pic>
        <p:nvPicPr>
          <p:cNvPr id="3" name="Graphic 2" descr="Louis Vuitton Logo Vector (2) – Brands Logos">
            <a:extLst>
              <a:ext uri="{FF2B5EF4-FFF2-40B4-BE49-F238E27FC236}">
                <a16:creationId xmlns:a16="http://schemas.microsoft.com/office/drawing/2014/main" id="{040782A4-EE86-2219-9BC3-04EE9E27E5A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96441" y="749395"/>
            <a:ext cx="4999120" cy="4974055"/>
          </a:xfrm>
          <a:prstGeom prst="rect">
            <a:avLst/>
          </a:prstGeom>
        </p:spPr>
      </p:pic>
      <p:sp>
        <p:nvSpPr>
          <p:cNvPr id="5" name="TextBox 4">
            <a:extLst>
              <a:ext uri="{FF2B5EF4-FFF2-40B4-BE49-F238E27FC236}">
                <a16:creationId xmlns:a16="http://schemas.microsoft.com/office/drawing/2014/main" id="{D6560148-DC8A-A199-98D1-42A719D871C6}"/>
              </a:ext>
            </a:extLst>
          </p:cNvPr>
          <p:cNvSpPr txBox="1"/>
          <p:nvPr/>
        </p:nvSpPr>
        <p:spPr>
          <a:xfrm>
            <a:off x="4876272" y="3662868"/>
            <a:ext cx="2433484" cy="369332"/>
          </a:xfrm>
          <a:prstGeom prst="rect">
            <a:avLst/>
          </a:prstGeom>
          <a:noFill/>
          <a:ln>
            <a:solidFill>
              <a:srgbClr val="595959"/>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b="1">
                <a:solidFill>
                  <a:srgbClr val="595959"/>
                </a:solidFill>
                <a:latin typeface="Castellar"/>
                <a:cs typeface="Calibri"/>
              </a:rPr>
              <a:t>LEATHER GOODS</a:t>
            </a:r>
            <a:endParaRPr lang="en-US" b="1">
              <a:solidFill>
                <a:srgbClr val="595959"/>
              </a:solidFill>
              <a:latin typeface="Castellar"/>
            </a:endParaRPr>
          </a:p>
        </p:txBody>
      </p:sp>
    </p:spTree>
    <p:extLst>
      <p:ext uri="{BB962C8B-B14F-4D97-AF65-F5344CB8AC3E}">
        <p14:creationId xmlns:p14="http://schemas.microsoft.com/office/powerpoint/2010/main" val="414150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A2B1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56C23-398E-9EBA-B2D1-F3E7A7BEBF1D}"/>
              </a:ext>
            </a:extLst>
          </p:cNvPr>
          <p:cNvSpPr>
            <a:spLocks noGrp="1"/>
          </p:cNvSpPr>
          <p:nvPr>
            <p:ph type="title"/>
          </p:nvPr>
        </p:nvSpPr>
        <p:spPr/>
        <p:txBody>
          <a:bodyPr/>
          <a:lstStyle/>
          <a:p>
            <a:pPr algn="ctr"/>
            <a:r>
              <a:rPr lang="en-US">
                <a:solidFill>
                  <a:srgbClr val="FFFFFF"/>
                </a:solidFill>
                <a:latin typeface="Castellar"/>
              </a:rPr>
              <a:t>Executive summary</a:t>
            </a:r>
            <a:endParaRPr lang="en-US">
              <a:solidFill>
                <a:srgbClr val="FFFFFF"/>
              </a:solidFill>
            </a:endParaRPr>
          </a:p>
        </p:txBody>
      </p:sp>
      <p:sp>
        <p:nvSpPr>
          <p:cNvPr id="3" name="Content Placeholder 2">
            <a:extLst>
              <a:ext uri="{FF2B5EF4-FFF2-40B4-BE49-F238E27FC236}">
                <a16:creationId xmlns:a16="http://schemas.microsoft.com/office/drawing/2014/main" id="{DC030677-0062-AF54-FD66-7B9691EFC419}"/>
              </a:ext>
            </a:extLst>
          </p:cNvPr>
          <p:cNvSpPr>
            <a:spLocks noGrp="1"/>
          </p:cNvSpPr>
          <p:nvPr>
            <p:ph idx="1"/>
          </p:nvPr>
        </p:nvSpPr>
        <p:spPr/>
        <p:txBody>
          <a:bodyPr vert="horz" lIns="91440" tIns="45720" rIns="91440" bIns="45720" rtlCol="0" anchor="t">
            <a:normAutofit/>
          </a:bodyPr>
          <a:lstStyle/>
          <a:p>
            <a:pPr algn="ctr"/>
            <a:r>
              <a:rPr lang="en-US" sz="2400">
                <a:solidFill>
                  <a:srgbClr val="FFFFFF"/>
                </a:solidFill>
                <a:latin typeface="Bodoni MT"/>
                <a:cs typeface="Times New Roman"/>
              </a:rPr>
              <a:t>OPTIONS: </a:t>
            </a:r>
            <a:r>
              <a:rPr lang="en-US" sz="2400" i="1">
                <a:solidFill>
                  <a:srgbClr val="FFFFFF"/>
                </a:solidFill>
                <a:latin typeface="Bodoni MT"/>
                <a:cs typeface="Times New Roman"/>
              </a:rPr>
              <a:t>textured </a:t>
            </a:r>
            <a:r>
              <a:rPr lang="en-US" sz="2400">
                <a:solidFill>
                  <a:srgbClr val="FFFFFF"/>
                </a:solidFill>
                <a:latin typeface="Bodoni MT"/>
                <a:cs typeface="Times New Roman"/>
              </a:rPr>
              <a:t>leather, </a:t>
            </a:r>
            <a:r>
              <a:rPr lang="en-US" sz="2400" i="1">
                <a:solidFill>
                  <a:srgbClr val="FFFFFF"/>
                </a:solidFill>
                <a:latin typeface="Bodoni MT"/>
                <a:cs typeface="Times New Roman"/>
              </a:rPr>
              <a:t>embossed </a:t>
            </a:r>
            <a:r>
              <a:rPr lang="en-US" sz="2400">
                <a:solidFill>
                  <a:srgbClr val="FFFFFF"/>
                </a:solidFill>
                <a:latin typeface="Bodoni MT"/>
                <a:cs typeface="Times New Roman"/>
              </a:rPr>
              <a:t>leather, and </a:t>
            </a:r>
            <a:r>
              <a:rPr lang="en-US" sz="2400" i="1">
                <a:solidFill>
                  <a:srgbClr val="FFFFFF"/>
                </a:solidFill>
                <a:latin typeface="Bodoni MT"/>
                <a:cs typeface="Times New Roman"/>
              </a:rPr>
              <a:t>calfskin </a:t>
            </a:r>
            <a:r>
              <a:rPr lang="en-US" sz="2400">
                <a:solidFill>
                  <a:srgbClr val="FFFFFF"/>
                </a:solidFill>
                <a:latin typeface="Bodoni MT"/>
                <a:cs typeface="Times New Roman"/>
              </a:rPr>
              <a:t>leather</a:t>
            </a:r>
            <a:endParaRPr lang="en-US" sz="2400">
              <a:solidFill>
                <a:srgbClr val="FFFFFF"/>
              </a:solidFill>
              <a:latin typeface="Bodoni MT"/>
            </a:endParaRPr>
          </a:p>
          <a:p>
            <a:pPr algn="ctr"/>
            <a:r>
              <a:rPr lang="en-US" sz="2400">
                <a:solidFill>
                  <a:srgbClr val="FFFFFF"/>
                </a:solidFill>
                <a:latin typeface="Bodoni MT"/>
                <a:cs typeface="Times New Roman"/>
              </a:rPr>
              <a:t>SOURCED: France, Spain, Italy, and the United States</a:t>
            </a:r>
            <a:endParaRPr lang="en-US" sz="2400">
              <a:solidFill>
                <a:srgbClr val="FFFFFF"/>
              </a:solidFill>
              <a:latin typeface="Bodoni MT"/>
            </a:endParaRPr>
          </a:p>
          <a:p>
            <a:pPr algn="ctr"/>
            <a:r>
              <a:rPr lang="en-US" sz="2400">
                <a:solidFill>
                  <a:srgbClr val="FFFFFF"/>
                </a:solidFill>
                <a:latin typeface="Bodoni MT"/>
                <a:cs typeface="Times New Roman"/>
              </a:rPr>
              <a:t>CRAFTSMANSHIP: highest quality; soft, but durable effect</a:t>
            </a:r>
          </a:p>
          <a:p>
            <a:pPr algn="ctr"/>
            <a:endParaRPr lang="en-US" sz="2400">
              <a:solidFill>
                <a:srgbClr val="FFFFFF"/>
              </a:solidFill>
              <a:latin typeface="Bodoni MT"/>
              <a:cs typeface="Times New Roman"/>
            </a:endParaRPr>
          </a:p>
          <a:p>
            <a:pPr algn="ctr"/>
            <a:r>
              <a:rPr lang="en-US" sz="2400">
                <a:solidFill>
                  <a:srgbClr val="FFFFFF"/>
                </a:solidFill>
                <a:latin typeface="Bodoni MT"/>
                <a:cs typeface="Times New Roman"/>
              </a:rPr>
              <a:t>ROOM FOR IMPROVEMENT: Gaps between 5 specific target markets and Louis Vuitton, offering room to connect with consumers on a more personal level. </a:t>
            </a:r>
          </a:p>
        </p:txBody>
      </p:sp>
      <p:pic>
        <p:nvPicPr>
          <p:cNvPr id="4" name="Picture 3" descr="Difference Between Printed and Embossed Leather - BuyLeatherOnline">
            <a:extLst>
              <a:ext uri="{FF2B5EF4-FFF2-40B4-BE49-F238E27FC236}">
                <a16:creationId xmlns:a16="http://schemas.microsoft.com/office/drawing/2014/main" id="{F9AE72E0-E23A-52A3-512B-643C98C6D614}"/>
              </a:ext>
            </a:extLst>
          </p:cNvPr>
          <p:cNvPicPr>
            <a:picLocks noChangeAspect="1"/>
          </p:cNvPicPr>
          <p:nvPr/>
        </p:nvPicPr>
        <p:blipFill rotWithShape="1">
          <a:blip r:embed="rId3"/>
          <a:srcRect l="51796" r="-189" b="893"/>
          <a:stretch/>
        </p:blipFill>
        <p:spPr>
          <a:xfrm>
            <a:off x="1334279" y="4809034"/>
            <a:ext cx="2177660" cy="1884521"/>
          </a:xfrm>
          <a:prstGeom prst="rect">
            <a:avLst/>
          </a:prstGeom>
        </p:spPr>
      </p:pic>
      <p:pic>
        <p:nvPicPr>
          <p:cNvPr id="5" name="Picture 4" descr="Louis vuitton leather texture seamless 16260">
            <a:extLst>
              <a:ext uri="{FF2B5EF4-FFF2-40B4-BE49-F238E27FC236}">
                <a16:creationId xmlns:a16="http://schemas.microsoft.com/office/drawing/2014/main" id="{F302CF4A-2B03-999A-8791-42411D0FEC2C}"/>
              </a:ext>
            </a:extLst>
          </p:cNvPr>
          <p:cNvPicPr>
            <a:picLocks noChangeAspect="1"/>
          </p:cNvPicPr>
          <p:nvPr/>
        </p:nvPicPr>
        <p:blipFill>
          <a:blip r:embed="rId4"/>
          <a:stretch>
            <a:fillRect/>
          </a:stretch>
        </p:blipFill>
        <p:spPr>
          <a:xfrm>
            <a:off x="3915131" y="4809315"/>
            <a:ext cx="1883942" cy="1883942"/>
          </a:xfrm>
          <a:prstGeom prst="rect">
            <a:avLst/>
          </a:prstGeom>
        </p:spPr>
      </p:pic>
      <p:pic>
        <p:nvPicPr>
          <p:cNvPr id="6" name="Picture 5" descr="Louis Vuitton Black Monogram Embossed Puffy Lambskin Pochette Coussin Gold  Hardware Available For Immediate Sale At Sotheby's">
            <a:extLst>
              <a:ext uri="{FF2B5EF4-FFF2-40B4-BE49-F238E27FC236}">
                <a16:creationId xmlns:a16="http://schemas.microsoft.com/office/drawing/2014/main" id="{59D2EB82-FE77-91AD-3BC4-E0053A285E95}"/>
              </a:ext>
            </a:extLst>
          </p:cNvPr>
          <p:cNvPicPr>
            <a:picLocks noChangeAspect="1"/>
          </p:cNvPicPr>
          <p:nvPr/>
        </p:nvPicPr>
        <p:blipFill rotWithShape="1">
          <a:blip r:embed="rId5"/>
          <a:srcRect l="-48393" t="-95960" r="51229" b="112879"/>
          <a:stretch/>
        </p:blipFill>
        <p:spPr>
          <a:xfrm>
            <a:off x="5761135" y="4468586"/>
            <a:ext cx="2665417" cy="1709306"/>
          </a:xfrm>
          <a:prstGeom prst="rect">
            <a:avLst/>
          </a:prstGeom>
        </p:spPr>
      </p:pic>
      <p:pic>
        <p:nvPicPr>
          <p:cNvPr id="7" name="Picture 6" descr="Louis Vuitton Black Monogram Embossed Puffy Lambskin Pochette Coussin Gold  Hardware Available For Immediate Sale At Sotheby's">
            <a:extLst>
              <a:ext uri="{FF2B5EF4-FFF2-40B4-BE49-F238E27FC236}">
                <a16:creationId xmlns:a16="http://schemas.microsoft.com/office/drawing/2014/main" id="{5455A0FC-4F47-C710-537E-103CE1AF00D9}"/>
              </a:ext>
            </a:extLst>
          </p:cNvPr>
          <p:cNvPicPr>
            <a:picLocks noChangeAspect="1"/>
          </p:cNvPicPr>
          <p:nvPr/>
        </p:nvPicPr>
        <p:blipFill rotWithShape="1">
          <a:blip r:embed="rId5"/>
          <a:srcRect l="4088" t="19977" r="8007" b="1514"/>
          <a:stretch/>
        </p:blipFill>
        <p:spPr>
          <a:xfrm>
            <a:off x="8205960" y="4796160"/>
            <a:ext cx="2825111" cy="1919256"/>
          </a:xfrm>
          <a:prstGeom prst="rect">
            <a:avLst/>
          </a:prstGeom>
        </p:spPr>
      </p:pic>
      <p:pic>
        <p:nvPicPr>
          <p:cNvPr id="8" name="Picture 7" descr="Calfskin - Wikipedia">
            <a:extLst>
              <a:ext uri="{FF2B5EF4-FFF2-40B4-BE49-F238E27FC236}">
                <a16:creationId xmlns:a16="http://schemas.microsoft.com/office/drawing/2014/main" id="{2E752F30-D998-0A56-DF26-1C8AD6F17928}"/>
              </a:ext>
            </a:extLst>
          </p:cNvPr>
          <p:cNvPicPr>
            <a:picLocks noChangeAspect="1"/>
          </p:cNvPicPr>
          <p:nvPr/>
        </p:nvPicPr>
        <p:blipFill>
          <a:blip r:embed="rId6"/>
          <a:stretch>
            <a:fillRect/>
          </a:stretch>
        </p:blipFill>
        <p:spPr>
          <a:xfrm>
            <a:off x="6201747" y="4783282"/>
            <a:ext cx="1602792" cy="1930821"/>
          </a:xfrm>
          <a:prstGeom prst="rect">
            <a:avLst/>
          </a:prstGeom>
        </p:spPr>
      </p:pic>
      <p:pic>
        <p:nvPicPr>
          <p:cNvPr id="9" name="Picture 8" descr="A gold key chain with a key ring&#10;&#10;Description automatically generated">
            <a:extLst>
              <a:ext uri="{FF2B5EF4-FFF2-40B4-BE49-F238E27FC236}">
                <a16:creationId xmlns:a16="http://schemas.microsoft.com/office/drawing/2014/main" id="{AF69EF78-7627-5934-8063-432CF936E217}"/>
              </a:ext>
            </a:extLst>
          </p:cNvPr>
          <p:cNvPicPr>
            <a:picLocks noChangeAspect="1"/>
          </p:cNvPicPr>
          <p:nvPr/>
        </p:nvPicPr>
        <p:blipFill>
          <a:blip r:embed="rId7"/>
          <a:stretch>
            <a:fillRect/>
          </a:stretch>
        </p:blipFill>
        <p:spPr>
          <a:xfrm rot="4200000">
            <a:off x="135881" y="-13023"/>
            <a:ext cx="2616232" cy="3456373"/>
          </a:xfrm>
          <a:prstGeom prst="rect">
            <a:avLst/>
          </a:prstGeom>
        </p:spPr>
      </p:pic>
    </p:spTree>
    <p:extLst>
      <p:ext uri="{BB962C8B-B14F-4D97-AF65-F5344CB8AC3E}">
        <p14:creationId xmlns:p14="http://schemas.microsoft.com/office/powerpoint/2010/main" val="3750281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4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Vintage Louis Vuitton ad (1960s) | Vintage handbags, Louis vuitton, Vintage  louis vuitton">
            <a:extLst>
              <a:ext uri="{FF2B5EF4-FFF2-40B4-BE49-F238E27FC236}">
                <a16:creationId xmlns:a16="http://schemas.microsoft.com/office/drawing/2014/main" id="{9D118FBB-4D08-FAB6-C3CD-F8AB8CEE79A7}"/>
              </a:ext>
            </a:extLst>
          </p:cNvPr>
          <p:cNvPicPr>
            <a:picLocks noChangeAspect="1"/>
          </p:cNvPicPr>
          <p:nvPr/>
        </p:nvPicPr>
        <p:blipFill>
          <a:blip r:embed="rId3"/>
          <a:stretch>
            <a:fillRect/>
          </a:stretch>
        </p:blipFill>
        <p:spPr>
          <a:xfrm>
            <a:off x="1314047" y="643467"/>
            <a:ext cx="1739146" cy="2475653"/>
          </a:xfrm>
          <a:prstGeom prst="rect">
            <a:avLst/>
          </a:prstGeom>
        </p:spPr>
      </p:pic>
      <p:sp>
        <p:nvSpPr>
          <p:cNvPr id="17" name="Rectangle 16">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UIS VUITTON advertising page from 1931, old magazine ad for framing, 83  years old poster | Louis vuitton luggage, Louis vuitton, Vintage  advertisements">
            <a:extLst>
              <a:ext uri="{FF2B5EF4-FFF2-40B4-BE49-F238E27FC236}">
                <a16:creationId xmlns:a16="http://schemas.microsoft.com/office/drawing/2014/main" id="{6970076B-471E-4DE9-D788-9E4330760091}"/>
              </a:ext>
            </a:extLst>
          </p:cNvPr>
          <p:cNvPicPr>
            <a:picLocks noChangeAspect="1"/>
          </p:cNvPicPr>
          <p:nvPr/>
        </p:nvPicPr>
        <p:blipFill>
          <a:blip r:embed="rId4"/>
          <a:stretch>
            <a:fillRect/>
          </a:stretch>
        </p:blipFill>
        <p:spPr>
          <a:xfrm>
            <a:off x="9014236" y="650497"/>
            <a:ext cx="1851467" cy="2468623"/>
          </a:xfrm>
          <a:prstGeom prst="rect">
            <a:avLst/>
          </a:prstGeom>
        </p:spPr>
      </p:pic>
      <p:sp>
        <p:nvSpPr>
          <p:cNvPr id="19" name="Rectangle 18">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brief history of Louis Vuitton's famous monogram | Vogue France">
            <a:extLst>
              <a:ext uri="{FF2B5EF4-FFF2-40B4-BE49-F238E27FC236}">
                <a16:creationId xmlns:a16="http://schemas.microsoft.com/office/drawing/2014/main" id="{494BB20B-8AD8-2A1E-E00C-34CF350F9E13}"/>
              </a:ext>
            </a:extLst>
          </p:cNvPr>
          <p:cNvPicPr>
            <a:picLocks noGrp="1" noChangeAspect="1"/>
          </p:cNvPicPr>
          <p:nvPr>
            <p:ph idx="1"/>
          </p:nvPr>
        </p:nvPicPr>
        <p:blipFill>
          <a:blip r:embed="rId5"/>
          <a:stretch>
            <a:fillRect/>
          </a:stretch>
        </p:blipFill>
        <p:spPr>
          <a:xfrm>
            <a:off x="1350114" y="3748194"/>
            <a:ext cx="1649813" cy="2471631"/>
          </a:xfrm>
          <a:prstGeom prst="rect">
            <a:avLst/>
          </a:prstGeom>
        </p:spPr>
      </p:pic>
      <p:sp>
        <p:nvSpPr>
          <p:cNvPr id="21" name="Rectangle 20">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uis Vuitton: Chapter 1. History and Mission Statement">
            <a:extLst>
              <a:ext uri="{FF2B5EF4-FFF2-40B4-BE49-F238E27FC236}">
                <a16:creationId xmlns:a16="http://schemas.microsoft.com/office/drawing/2014/main" id="{2E590F7E-94A8-3056-5349-E691F1BB6D11}"/>
              </a:ext>
            </a:extLst>
          </p:cNvPr>
          <p:cNvPicPr>
            <a:picLocks noChangeAspect="1"/>
          </p:cNvPicPr>
          <p:nvPr/>
        </p:nvPicPr>
        <p:blipFill>
          <a:blip r:embed="rId6"/>
          <a:stretch>
            <a:fillRect/>
          </a:stretch>
        </p:blipFill>
        <p:spPr>
          <a:xfrm>
            <a:off x="4381676" y="990238"/>
            <a:ext cx="3252903" cy="4891583"/>
          </a:xfrm>
          <a:prstGeom prst="rect">
            <a:avLst/>
          </a:prstGeom>
        </p:spPr>
      </p:pic>
      <p:sp>
        <p:nvSpPr>
          <p:cNvPr id="23" name="Rectangle 22">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1800s louis vuitton - Shop The Best Discounts Online OFF 72%">
            <a:extLst>
              <a:ext uri="{FF2B5EF4-FFF2-40B4-BE49-F238E27FC236}">
                <a16:creationId xmlns:a16="http://schemas.microsoft.com/office/drawing/2014/main" id="{F4035931-329C-8CC4-E04B-DA9BC974AE36}"/>
              </a:ext>
            </a:extLst>
          </p:cNvPr>
          <p:cNvPicPr>
            <a:picLocks noChangeAspect="1"/>
          </p:cNvPicPr>
          <p:nvPr/>
        </p:nvPicPr>
        <p:blipFill>
          <a:blip r:embed="rId7"/>
          <a:stretch>
            <a:fillRect/>
          </a:stretch>
        </p:blipFill>
        <p:spPr>
          <a:xfrm>
            <a:off x="8313518" y="3970992"/>
            <a:ext cx="3252903" cy="2033064"/>
          </a:xfrm>
          <a:prstGeom prst="rect">
            <a:avLst/>
          </a:prstGeom>
        </p:spPr>
      </p:pic>
      <p:sp>
        <p:nvSpPr>
          <p:cNvPr id="11" name="TextBox 1">
            <a:extLst>
              <a:ext uri="{FF2B5EF4-FFF2-40B4-BE49-F238E27FC236}">
                <a16:creationId xmlns:a16="http://schemas.microsoft.com/office/drawing/2014/main" id="{169146E6-4532-D58E-5819-86E6C948C37E}"/>
              </a:ext>
            </a:extLst>
          </p:cNvPr>
          <p:cNvSpPr txBox="1"/>
          <p:nvPr/>
        </p:nvSpPr>
        <p:spPr>
          <a:xfrm>
            <a:off x="4270345" y="109167"/>
            <a:ext cx="365745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latin typeface="Castellar"/>
                <a:cs typeface="Calibri"/>
              </a:rPr>
              <a:t>LV Leather Ads Then:</a:t>
            </a:r>
            <a:endParaRPr lang="en-US">
              <a:solidFill>
                <a:srgbClr val="FFFFFF"/>
              </a:solidFill>
              <a:latin typeface="Castellar"/>
            </a:endParaRPr>
          </a:p>
        </p:txBody>
      </p:sp>
    </p:spTree>
    <p:extLst>
      <p:ext uri="{BB962C8B-B14F-4D97-AF65-F5344CB8AC3E}">
        <p14:creationId xmlns:p14="http://schemas.microsoft.com/office/powerpoint/2010/main" val="1626884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A2B1D"/>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2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Zendaya and the Capucines | LOUIS VUITTON">
            <a:extLst>
              <a:ext uri="{FF2B5EF4-FFF2-40B4-BE49-F238E27FC236}">
                <a16:creationId xmlns:a16="http://schemas.microsoft.com/office/drawing/2014/main" id="{06E4B18B-9D7C-33F3-85D4-62C767613CAE}"/>
              </a:ext>
            </a:extLst>
          </p:cNvPr>
          <p:cNvPicPr>
            <a:picLocks noChangeAspect="1"/>
          </p:cNvPicPr>
          <p:nvPr/>
        </p:nvPicPr>
        <p:blipFill>
          <a:blip r:embed="rId3"/>
          <a:stretch>
            <a:fillRect/>
          </a:stretch>
        </p:blipFill>
        <p:spPr>
          <a:xfrm>
            <a:off x="622549" y="1003191"/>
            <a:ext cx="3122143" cy="1756205"/>
          </a:xfrm>
          <a:prstGeom prst="rect">
            <a:avLst/>
          </a:prstGeom>
        </p:spPr>
      </p:pic>
      <p:sp>
        <p:nvSpPr>
          <p:cNvPr id="16" name="Rectangle 15">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uis Vuitton 'Horizons Never End' 2023 Ad Campaign Review | The Impression">
            <a:extLst>
              <a:ext uri="{FF2B5EF4-FFF2-40B4-BE49-F238E27FC236}">
                <a16:creationId xmlns:a16="http://schemas.microsoft.com/office/drawing/2014/main" id="{1B595B2D-3CB5-F85A-92AB-24708CF6A5B7}"/>
              </a:ext>
            </a:extLst>
          </p:cNvPr>
          <p:cNvPicPr>
            <a:picLocks noChangeAspect="1"/>
          </p:cNvPicPr>
          <p:nvPr/>
        </p:nvPicPr>
        <p:blipFill>
          <a:blip r:embed="rId4"/>
          <a:stretch>
            <a:fillRect/>
          </a:stretch>
        </p:blipFill>
        <p:spPr>
          <a:xfrm>
            <a:off x="622549" y="3978784"/>
            <a:ext cx="3104943" cy="2010450"/>
          </a:xfrm>
          <a:prstGeom prst="rect">
            <a:avLst/>
          </a:prstGeom>
        </p:spPr>
      </p:pic>
      <p:sp>
        <p:nvSpPr>
          <p:cNvPr id="18" name="Rectangle 17">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e Best Ads of Spring 2014 in 2023 | Louis vuitton handbags ...">
            <a:extLst>
              <a:ext uri="{FF2B5EF4-FFF2-40B4-BE49-F238E27FC236}">
                <a16:creationId xmlns:a16="http://schemas.microsoft.com/office/drawing/2014/main" id="{8C7D7BD7-F715-3560-FB41-32A0683D254A}"/>
              </a:ext>
            </a:extLst>
          </p:cNvPr>
          <p:cNvPicPr>
            <a:picLocks noChangeAspect="1"/>
          </p:cNvPicPr>
          <p:nvPr/>
        </p:nvPicPr>
        <p:blipFill>
          <a:blip r:embed="rId5"/>
          <a:stretch>
            <a:fillRect/>
          </a:stretch>
        </p:blipFill>
        <p:spPr>
          <a:xfrm>
            <a:off x="4754638" y="650497"/>
            <a:ext cx="2506979" cy="5571066"/>
          </a:xfrm>
          <a:prstGeom prst="rect">
            <a:avLst/>
          </a:prstGeom>
        </p:spPr>
      </p:pic>
      <p:sp>
        <p:nvSpPr>
          <p:cNvPr id="20" name="Rectangle 19">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DA160D8-D96E-A858-6ACF-A10E2864928D}"/>
              </a:ext>
            </a:extLst>
          </p:cNvPr>
          <p:cNvPicPr>
            <a:picLocks noGrp="1" noChangeAspect="1"/>
          </p:cNvPicPr>
          <p:nvPr>
            <p:ph idx="1"/>
          </p:nvPr>
        </p:nvPicPr>
        <p:blipFill>
          <a:blip r:embed="rId6"/>
          <a:stretch>
            <a:fillRect/>
          </a:stretch>
        </p:blipFill>
        <p:spPr>
          <a:xfrm>
            <a:off x="8313518" y="1145253"/>
            <a:ext cx="3252903" cy="4581553"/>
          </a:xfrm>
          <a:prstGeom prst="rect">
            <a:avLst/>
          </a:prstGeom>
        </p:spPr>
      </p:pic>
      <p:sp>
        <p:nvSpPr>
          <p:cNvPr id="8" name="TextBox 7">
            <a:extLst>
              <a:ext uri="{FF2B5EF4-FFF2-40B4-BE49-F238E27FC236}">
                <a16:creationId xmlns:a16="http://schemas.microsoft.com/office/drawing/2014/main" id="{7C465F5C-D0EE-EDAE-33F8-7851DA08C4C0}"/>
              </a:ext>
            </a:extLst>
          </p:cNvPr>
          <p:cNvSpPr txBox="1"/>
          <p:nvPr/>
        </p:nvSpPr>
        <p:spPr>
          <a:xfrm>
            <a:off x="4270345" y="109167"/>
            <a:ext cx="36574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Castellar"/>
                <a:cs typeface="Calibri"/>
              </a:rPr>
              <a:t>LV Leather Ads Now:</a:t>
            </a:r>
            <a:endParaRPr lang="en-US">
              <a:solidFill>
                <a:srgbClr val="FFFFFF"/>
              </a:solidFill>
              <a:latin typeface="Castellar"/>
            </a:endParaRPr>
          </a:p>
        </p:txBody>
      </p:sp>
    </p:spTree>
    <p:extLst>
      <p:ext uri="{BB962C8B-B14F-4D97-AF65-F5344CB8AC3E}">
        <p14:creationId xmlns:p14="http://schemas.microsoft.com/office/powerpoint/2010/main" val="1127350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Content Placeholder 3" descr="17+ Best Louis Vuitton SVG Images 2023: Free and Premium – MasterBundles">
            <a:extLst>
              <a:ext uri="{FF2B5EF4-FFF2-40B4-BE49-F238E27FC236}">
                <a16:creationId xmlns:a16="http://schemas.microsoft.com/office/drawing/2014/main" id="{E9707DD3-96CE-1A3E-6CFE-D1A772957BF6}"/>
              </a:ext>
            </a:extLst>
          </p:cNvPr>
          <p:cNvPicPr>
            <a:picLocks noGrp="1" noChangeAspect="1"/>
          </p:cNvPicPr>
          <p:nvPr>
            <p:ph idx="1"/>
          </p:nvPr>
        </p:nvPicPr>
        <p:blipFill>
          <a:blip r:embed="rId3"/>
          <a:stretch>
            <a:fillRect/>
          </a:stretch>
        </p:blipFill>
        <p:spPr>
          <a:xfrm>
            <a:off x="9220662" y="1090845"/>
            <a:ext cx="2900892" cy="4351338"/>
          </a:xfrm>
        </p:spPr>
      </p:pic>
      <p:graphicFrame>
        <p:nvGraphicFramePr>
          <p:cNvPr id="3" name="Table 2">
            <a:extLst>
              <a:ext uri="{FF2B5EF4-FFF2-40B4-BE49-F238E27FC236}">
                <a16:creationId xmlns:a16="http://schemas.microsoft.com/office/drawing/2014/main" id="{D1342A8F-19C7-5F9B-1CF3-F6E9971BC05E}"/>
              </a:ext>
            </a:extLst>
          </p:cNvPr>
          <p:cNvGraphicFramePr>
            <a:graphicFrameLocks noGrp="1"/>
          </p:cNvGraphicFramePr>
          <p:nvPr>
            <p:extLst>
              <p:ext uri="{D42A27DB-BD31-4B8C-83A1-F6EECF244321}">
                <p14:modId xmlns:p14="http://schemas.microsoft.com/office/powerpoint/2010/main" val="2599186048"/>
              </p:ext>
            </p:extLst>
          </p:nvPr>
        </p:nvGraphicFramePr>
        <p:xfrm>
          <a:off x="221225" y="24580"/>
          <a:ext cx="8906786" cy="6718934"/>
        </p:xfrm>
        <a:graphic>
          <a:graphicData uri="http://schemas.openxmlformats.org/drawingml/2006/table">
            <a:tbl>
              <a:tblPr firstRow="1" bandRow="1">
                <a:tableStyleId>{073A0DAA-6AF3-43AB-8588-CEC1D06C72B9}</a:tableStyleId>
              </a:tblPr>
              <a:tblGrid>
                <a:gridCol w="4453393">
                  <a:extLst>
                    <a:ext uri="{9D8B030D-6E8A-4147-A177-3AD203B41FA5}">
                      <a16:colId xmlns:a16="http://schemas.microsoft.com/office/drawing/2014/main" val="2123653592"/>
                    </a:ext>
                  </a:extLst>
                </a:gridCol>
                <a:gridCol w="4453393">
                  <a:extLst>
                    <a:ext uri="{9D8B030D-6E8A-4147-A177-3AD203B41FA5}">
                      <a16:colId xmlns:a16="http://schemas.microsoft.com/office/drawing/2014/main" val="1390527166"/>
                    </a:ext>
                  </a:extLst>
                </a:gridCol>
              </a:tblGrid>
              <a:tr h="570345">
                <a:tc>
                  <a:txBody>
                    <a:bodyPr/>
                    <a:lstStyle/>
                    <a:p>
                      <a:r>
                        <a:rPr lang="en-US" sz="3200">
                          <a:latin typeface="Castellar"/>
                        </a:rPr>
                        <a:t>Target Market</a:t>
                      </a:r>
                    </a:p>
                  </a:txBody>
                  <a:tcPr/>
                </a:tc>
                <a:tc>
                  <a:txBody>
                    <a:bodyPr/>
                    <a:lstStyle/>
                    <a:p>
                      <a:r>
                        <a:rPr lang="en-US" sz="3200">
                          <a:latin typeface="Castellar"/>
                        </a:rPr>
                        <a:t>Values</a:t>
                      </a:r>
                    </a:p>
                  </a:txBody>
                  <a:tcPr/>
                </a:tc>
                <a:extLst>
                  <a:ext uri="{0D108BD9-81ED-4DB2-BD59-A6C34878D82A}">
                    <a16:rowId xmlns:a16="http://schemas.microsoft.com/office/drawing/2014/main" val="3179032405"/>
                  </a:ext>
                </a:extLst>
              </a:tr>
              <a:tr h="922262">
                <a:tc>
                  <a:txBody>
                    <a:bodyPr/>
                    <a:lstStyle/>
                    <a:p>
                      <a:pPr lvl="0">
                        <a:buNone/>
                      </a:pPr>
                      <a:r>
                        <a:rPr lang="en-US" sz="2600" b="0" i="0" u="none" strike="noStrike" noProof="0">
                          <a:solidFill>
                            <a:srgbClr val="5A2B1D"/>
                          </a:solidFill>
                          <a:latin typeface="Bodoni MT"/>
                        </a:rPr>
                        <a:t>“Gen Z” (Teens, Young Adults; 18-25)</a:t>
                      </a:r>
                      <a:endParaRPr lang="en-US" sz="2600">
                        <a:solidFill>
                          <a:srgbClr val="5A2B1D"/>
                        </a:solidFill>
                        <a:latin typeface="Bodoni MT"/>
                      </a:endParaRPr>
                    </a:p>
                  </a:txBody>
                  <a:tcPr/>
                </a:tc>
                <a:tc>
                  <a:txBody>
                    <a:bodyPr/>
                    <a:lstStyle/>
                    <a:p>
                      <a:r>
                        <a:rPr lang="en-US" sz="2400">
                          <a:solidFill>
                            <a:srgbClr val="5A2B1D"/>
                          </a:solidFill>
                          <a:latin typeface="Bodoni MT"/>
                        </a:rPr>
                        <a:t>Interaction / Community; Environment / Sustainability</a:t>
                      </a:r>
                    </a:p>
                  </a:txBody>
                  <a:tcPr/>
                </a:tc>
                <a:extLst>
                  <a:ext uri="{0D108BD9-81ED-4DB2-BD59-A6C34878D82A}">
                    <a16:rowId xmlns:a16="http://schemas.microsoft.com/office/drawing/2014/main" val="41165883"/>
                  </a:ext>
                </a:extLst>
              </a:tr>
              <a:tr h="1249913">
                <a:tc>
                  <a:txBody>
                    <a:bodyPr/>
                    <a:lstStyle/>
                    <a:p>
                      <a:pPr marL="0" marR="0" lvl="0" indent="0" algn="l">
                        <a:lnSpc>
                          <a:spcPct val="90000"/>
                        </a:lnSpc>
                        <a:spcBef>
                          <a:spcPts val="1000"/>
                        </a:spcBef>
                        <a:spcAft>
                          <a:spcPts val="0"/>
                        </a:spcAft>
                        <a:buClr>
                          <a:srgbClr val="000000"/>
                        </a:buClr>
                        <a:buNone/>
                      </a:pPr>
                      <a:r>
                        <a:rPr lang="en-US" sz="2600" b="0" i="0" u="none" strike="noStrike" noProof="0">
                          <a:solidFill>
                            <a:srgbClr val="000000"/>
                          </a:solidFill>
                          <a:latin typeface="Bodoni MT"/>
                        </a:rPr>
                        <a:t>Early Adopter Women (30-50)</a:t>
                      </a:r>
                    </a:p>
                  </a:txBody>
                  <a:tcPr/>
                </a:tc>
                <a:tc>
                  <a:txBody>
                    <a:bodyPr/>
                    <a:lstStyle/>
                    <a:p>
                      <a:r>
                        <a:rPr lang="en-US" sz="2400">
                          <a:latin typeface="Bodoni MT"/>
                        </a:rPr>
                        <a:t>Education; Information; Credibility; Quality; Status</a:t>
                      </a:r>
                      <a:endParaRPr lang="en-US" sz="2400">
                        <a:latin typeface="Castellar"/>
                      </a:endParaRPr>
                    </a:p>
                  </a:txBody>
                  <a:tcPr/>
                </a:tc>
                <a:extLst>
                  <a:ext uri="{0D108BD9-81ED-4DB2-BD59-A6C34878D82A}">
                    <a16:rowId xmlns:a16="http://schemas.microsoft.com/office/drawing/2014/main" val="158997507"/>
                  </a:ext>
                </a:extLst>
              </a:tr>
              <a:tr h="1177098">
                <a:tc>
                  <a:txBody>
                    <a:bodyPr/>
                    <a:lstStyle/>
                    <a:p>
                      <a:pPr marL="0" marR="0" lvl="0" indent="0" algn="l">
                        <a:lnSpc>
                          <a:spcPct val="90000"/>
                        </a:lnSpc>
                        <a:spcBef>
                          <a:spcPts val="1000"/>
                        </a:spcBef>
                        <a:spcAft>
                          <a:spcPts val="0"/>
                        </a:spcAft>
                        <a:buClr>
                          <a:srgbClr val="000000"/>
                        </a:buClr>
                        <a:buNone/>
                      </a:pPr>
                      <a:r>
                        <a:rPr lang="en-US" sz="2600" b="0" i="0" u="none" strike="noStrike" noProof="0">
                          <a:solidFill>
                            <a:srgbClr val="5A2B1D"/>
                          </a:solidFill>
                          <a:latin typeface="Bodoni MT"/>
                        </a:rPr>
                        <a:t>Celebrities &amp; Influencers</a:t>
                      </a:r>
                    </a:p>
                    <a:p>
                      <a:pPr lvl="0">
                        <a:buNone/>
                      </a:pPr>
                      <a:endParaRPr lang="en-US">
                        <a:solidFill>
                          <a:srgbClr val="5A2B1D"/>
                        </a:solidFill>
                      </a:endParaRPr>
                    </a:p>
                  </a:txBody>
                  <a:tcPr/>
                </a:tc>
                <a:tc>
                  <a:txBody>
                    <a:bodyPr/>
                    <a:lstStyle/>
                    <a:p>
                      <a:pPr lvl="0">
                        <a:buNone/>
                      </a:pPr>
                      <a:r>
                        <a:rPr lang="en-US" sz="2400" b="0" i="0" u="none" strike="noStrike" noProof="0">
                          <a:solidFill>
                            <a:srgbClr val="5A2B1D"/>
                          </a:solidFill>
                          <a:latin typeface="Bodoni MT"/>
                        </a:rPr>
                        <a:t>Collaboration Opportunities; Exclusive Products; Monetary Compensation / Perks</a:t>
                      </a:r>
                    </a:p>
                  </a:txBody>
                  <a:tcPr/>
                </a:tc>
                <a:extLst>
                  <a:ext uri="{0D108BD9-81ED-4DB2-BD59-A6C34878D82A}">
                    <a16:rowId xmlns:a16="http://schemas.microsoft.com/office/drawing/2014/main" val="904497217"/>
                  </a:ext>
                </a:extLst>
              </a:tr>
              <a:tr h="1140693">
                <a:tc>
                  <a:txBody>
                    <a:bodyPr/>
                    <a:lstStyle/>
                    <a:p>
                      <a:pPr marL="0" marR="0" lvl="0" indent="0" algn="l">
                        <a:lnSpc>
                          <a:spcPct val="90000"/>
                        </a:lnSpc>
                        <a:spcBef>
                          <a:spcPts val="1000"/>
                        </a:spcBef>
                        <a:spcAft>
                          <a:spcPts val="0"/>
                        </a:spcAft>
                        <a:buClr>
                          <a:srgbClr val="000000"/>
                        </a:buClr>
                        <a:buNone/>
                      </a:pPr>
                      <a:r>
                        <a:rPr lang="en-US" sz="2600" b="0" i="0" u="none" strike="noStrike" noProof="0">
                          <a:solidFill>
                            <a:srgbClr val="000000"/>
                          </a:solidFill>
                          <a:latin typeface="Bodoni MT"/>
                        </a:rPr>
                        <a:t>Young Professionals </a:t>
                      </a:r>
                      <a:endParaRPr lang="en-US" sz="2600" b="0" i="1" u="none" strike="noStrike" noProof="0">
                        <a:solidFill>
                          <a:srgbClr val="000000"/>
                        </a:solidFill>
                        <a:latin typeface="Bodoni MT"/>
                      </a:endParaRPr>
                    </a:p>
                  </a:txBody>
                  <a:tcPr/>
                </a:tc>
                <a:tc>
                  <a:txBody>
                    <a:bodyPr/>
                    <a:lstStyle/>
                    <a:p>
                      <a:r>
                        <a:rPr lang="en-US" sz="2400">
                          <a:latin typeface="Bodoni MT"/>
                        </a:rPr>
                        <a:t>Elegance / Sophistication; Exclusivity / Status</a:t>
                      </a:r>
                    </a:p>
                  </a:txBody>
                  <a:tcPr/>
                </a:tc>
                <a:extLst>
                  <a:ext uri="{0D108BD9-81ED-4DB2-BD59-A6C34878D82A}">
                    <a16:rowId xmlns:a16="http://schemas.microsoft.com/office/drawing/2014/main" val="2869709644"/>
                  </a:ext>
                </a:extLst>
              </a:tr>
              <a:tr h="1638226">
                <a:tc>
                  <a:txBody>
                    <a:bodyPr/>
                    <a:lstStyle/>
                    <a:p>
                      <a:pPr marL="0" marR="0" lvl="0" indent="0" algn="l">
                        <a:lnSpc>
                          <a:spcPct val="90000"/>
                        </a:lnSpc>
                        <a:spcBef>
                          <a:spcPts val="1000"/>
                        </a:spcBef>
                        <a:spcAft>
                          <a:spcPts val="0"/>
                        </a:spcAft>
                        <a:buClr>
                          <a:srgbClr val="000000"/>
                        </a:buClr>
                        <a:buNone/>
                      </a:pPr>
                      <a:r>
                        <a:rPr lang="en-US" sz="2600" b="0" i="0" u="none" strike="noStrike" noProof="0">
                          <a:solidFill>
                            <a:srgbClr val="5A2B1D"/>
                          </a:solidFill>
                          <a:latin typeface="Bodoni MT"/>
                        </a:rPr>
                        <a:t>Fashion-Forward Individuals</a:t>
                      </a:r>
                    </a:p>
                  </a:txBody>
                  <a:tcPr/>
                </a:tc>
                <a:tc>
                  <a:txBody>
                    <a:bodyPr/>
                    <a:lstStyle/>
                    <a:p>
                      <a:pPr lvl="0">
                        <a:buNone/>
                      </a:pPr>
                      <a:r>
                        <a:rPr lang="en-US" sz="2400" b="0" i="0" u="none" strike="noStrike" noProof="0">
                          <a:solidFill>
                            <a:srgbClr val="5A2B1D"/>
                          </a:solidFill>
                          <a:latin typeface="Bodoni MT"/>
                        </a:rPr>
                        <a:t>Trendsetting / Innovation; Engagement with Fashion Community; Distinctive Style / Self-Expression</a:t>
                      </a:r>
                      <a:endParaRPr lang="en-US" sz="2400" b="1" i="0" u="none" strike="noStrike" noProof="0">
                        <a:solidFill>
                          <a:srgbClr val="5A2B1D"/>
                        </a:solidFill>
                        <a:latin typeface="Bodoni MT"/>
                      </a:endParaRPr>
                    </a:p>
                  </a:txBody>
                  <a:tcPr/>
                </a:tc>
                <a:extLst>
                  <a:ext uri="{0D108BD9-81ED-4DB2-BD59-A6C34878D82A}">
                    <a16:rowId xmlns:a16="http://schemas.microsoft.com/office/drawing/2014/main" val="4003578732"/>
                  </a:ext>
                </a:extLst>
              </a:tr>
            </a:tbl>
          </a:graphicData>
        </a:graphic>
      </p:graphicFrame>
    </p:spTree>
    <p:extLst>
      <p:ext uri="{BB962C8B-B14F-4D97-AF65-F5344CB8AC3E}">
        <p14:creationId xmlns:p14="http://schemas.microsoft.com/office/powerpoint/2010/main" val="2932080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5597C10-8AA4-967B-E815-7F1A2F8C3FB3}"/>
              </a:ext>
            </a:extLst>
          </p:cNvPr>
          <p:cNvGrpSpPr/>
          <p:nvPr/>
        </p:nvGrpSpPr>
        <p:grpSpPr>
          <a:xfrm>
            <a:off x="8535707" y="715092"/>
            <a:ext cx="3515617" cy="5116707"/>
            <a:chOff x="5022459" y="1709830"/>
            <a:chExt cx="2440953" cy="3578842"/>
          </a:xfrm>
        </p:grpSpPr>
        <p:pic>
          <p:nvPicPr>
            <p:cNvPr id="5" name="Picture 4" descr="The Louis Vuitton Logo | IQS Executive">
              <a:extLst>
                <a:ext uri="{FF2B5EF4-FFF2-40B4-BE49-F238E27FC236}">
                  <a16:creationId xmlns:a16="http://schemas.microsoft.com/office/drawing/2014/main" id="{20CC6AEF-936D-E241-96BE-D5FA427C4507}"/>
                </a:ext>
              </a:extLst>
            </p:cNvPr>
            <p:cNvPicPr>
              <a:picLocks noChangeAspect="1"/>
            </p:cNvPicPr>
            <p:nvPr/>
          </p:nvPicPr>
          <p:blipFill>
            <a:blip r:embed="rId3"/>
            <a:stretch>
              <a:fillRect/>
            </a:stretch>
          </p:blipFill>
          <p:spPr>
            <a:xfrm>
              <a:off x="5028474" y="1709830"/>
              <a:ext cx="2434938" cy="3438340"/>
            </a:xfrm>
            <a:prstGeom prst="rect">
              <a:avLst/>
            </a:prstGeom>
          </p:spPr>
        </p:pic>
        <p:sp>
          <p:nvSpPr>
            <p:cNvPr id="7" name="TextBox 6">
              <a:extLst>
                <a:ext uri="{FF2B5EF4-FFF2-40B4-BE49-F238E27FC236}">
                  <a16:creationId xmlns:a16="http://schemas.microsoft.com/office/drawing/2014/main" id="{78BEE89A-6DF0-489F-D1CA-7488300508EA}"/>
                </a:ext>
              </a:extLst>
            </p:cNvPr>
            <p:cNvSpPr txBox="1"/>
            <p:nvPr/>
          </p:nvSpPr>
          <p:spPr>
            <a:xfrm>
              <a:off x="5022459" y="4960374"/>
              <a:ext cx="2440224" cy="328298"/>
            </a:xfrm>
            <a:prstGeom prst="rect">
              <a:avLst/>
            </a:prstGeom>
            <a:solidFill>
              <a:srgbClr val="9C9C9C"/>
            </a:solidFill>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1408176">
                <a:spcAft>
                  <a:spcPts val="600"/>
                </a:spcAft>
              </a:pPr>
              <a:r>
                <a:rPr lang="en-US" sz="2400" kern="1200">
                  <a:solidFill>
                    <a:schemeClr val="dk1"/>
                  </a:solidFill>
                  <a:latin typeface="Castellar"/>
                  <a:ea typeface="+mn-ea"/>
                  <a:cs typeface="Calibri"/>
                </a:rPr>
                <a:t>LEATHER GOODS</a:t>
              </a:r>
              <a:endParaRPr lang="en-US" sz="2400">
                <a:latin typeface="Castellar"/>
              </a:endParaRPr>
            </a:p>
          </p:txBody>
        </p:sp>
      </p:grpSp>
      <p:graphicFrame>
        <p:nvGraphicFramePr>
          <p:cNvPr id="6" name="Table 5">
            <a:extLst>
              <a:ext uri="{FF2B5EF4-FFF2-40B4-BE49-F238E27FC236}">
                <a16:creationId xmlns:a16="http://schemas.microsoft.com/office/drawing/2014/main" id="{DAD8DDB1-AD7E-3D01-FC86-D1AC2EC8BD2F}"/>
              </a:ext>
            </a:extLst>
          </p:cNvPr>
          <p:cNvGraphicFramePr>
            <a:graphicFrameLocks noGrp="1"/>
          </p:cNvGraphicFramePr>
          <p:nvPr>
            <p:extLst>
              <p:ext uri="{D42A27DB-BD31-4B8C-83A1-F6EECF244321}">
                <p14:modId xmlns:p14="http://schemas.microsoft.com/office/powerpoint/2010/main" val="2101809342"/>
              </p:ext>
            </p:extLst>
          </p:nvPr>
        </p:nvGraphicFramePr>
        <p:xfrm>
          <a:off x="152298" y="463940"/>
          <a:ext cx="8277078" cy="5605322"/>
        </p:xfrm>
        <a:graphic>
          <a:graphicData uri="http://schemas.openxmlformats.org/drawingml/2006/table">
            <a:tbl>
              <a:tblPr firstRow="1" bandRow="1">
                <a:tableStyleId>{073A0DAA-6AF3-43AB-8588-CEC1D06C72B9}</a:tableStyleId>
              </a:tblPr>
              <a:tblGrid>
                <a:gridCol w="4138539">
                  <a:extLst>
                    <a:ext uri="{9D8B030D-6E8A-4147-A177-3AD203B41FA5}">
                      <a16:colId xmlns:a16="http://schemas.microsoft.com/office/drawing/2014/main" val="1984620462"/>
                    </a:ext>
                  </a:extLst>
                </a:gridCol>
                <a:gridCol w="4138539">
                  <a:extLst>
                    <a:ext uri="{9D8B030D-6E8A-4147-A177-3AD203B41FA5}">
                      <a16:colId xmlns:a16="http://schemas.microsoft.com/office/drawing/2014/main" val="2418924410"/>
                    </a:ext>
                  </a:extLst>
                </a:gridCol>
              </a:tblGrid>
              <a:tr h="1147257">
                <a:tc>
                  <a:txBody>
                    <a:bodyPr/>
                    <a:lstStyle/>
                    <a:p>
                      <a:r>
                        <a:rPr lang="en-US" sz="3000">
                          <a:latin typeface="Castellar"/>
                        </a:rPr>
                        <a:t>Target Market</a:t>
                      </a:r>
                    </a:p>
                  </a:txBody>
                  <a:tcPr/>
                </a:tc>
                <a:tc>
                  <a:txBody>
                    <a:bodyPr/>
                    <a:lstStyle/>
                    <a:p>
                      <a:r>
                        <a:rPr lang="en-US" sz="3000">
                          <a:latin typeface="Castellar"/>
                        </a:rPr>
                        <a:t>Gap</a:t>
                      </a:r>
                    </a:p>
                  </a:txBody>
                  <a:tcPr/>
                </a:tc>
                <a:extLst>
                  <a:ext uri="{0D108BD9-81ED-4DB2-BD59-A6C34878D82A}">
                    <a16:rowId xmlns:a16="http://schemas.microsoft.com/office/drawing/2014/main" val="4089848859"/>
                  </a:ext>
                </a:extLst>
              </a:tr>
              <a:tr h="835502">
                <a:tc rowSpan="3">
                  <a:txBody>
                    <a:bodyPr/>
                    <a:lstStyle/>
                    <a:p>
                      <a:r>
                        <a:rPr lang="en-US" sz="2800">
                          <a:latin typeface="Bodoni MT"/>
                        </a:rPr>
                        <a:t>"Gen Z" (Teens, Young Adults; 18-25)</a:t>
                      </a:r>
                    </a:p>
                  </a:txBody>
                  <a:tcPr/>
                </a:tc>
                <a:tc>
                  <a:txBody>
                    <a:bodyPr/>
                    <a:lstStyle/>
                    <a:p>
                      <a:r>
                        <a:rPr lang="en-US" sz="2400">
                          <a:latin typeface="Bodoni MT"/>
                        </a:rPr>
                        <a:t>Digital Media Hype</a:t>
                      </a:r>
                    </a:p>
                  </a:txBody>
                  <a:tcPr/>
                </a:tc>
                <a:extLst>
                  <a:ext uri="{0D108BD9-81ED-4DB2-BD59-A6C34878D82A}">
                    <a16:rowId xmlns:a16="http://schemas.microsoft.com/office/drawing/2014/main" val="3306289265"/>
                  </a:ext>
                </a:extLst>
              </a:tr>
              <a:tr h="688019">
                <a:tc vMerge="1">
                  <a:txBody>
                    <a:bodyPr/>
                    <a:lstStyle/>
                    <a:p>
                      <a:endParaRPr lang="en-US"/>
                    </a:p>
                  </a:txBody>
                  <a:tcPr/>
                </a:tc>
                <a:tc>
                  <a:txBody>
                    <a:bodyPr/>
                    <a:lstStyle/>
                    <a:p>
                      <a:pPr lvl="0">
                        <a:buNone/>
                      </a:pPr>
                      <a:r>
                        <a:rPr lang="en-US" sz="2400">
                          <a:latin typeface="Bodoni MT"/>
                        </a:rPr>
                        <a:t>Eco-Friendly: Deadstock Leather &amp; Vegan Leather Options</a:t>
                      </a:r>
                    </a:p>
                  </a:txBody>
                  <a:tcPr/>
                </a:tc>
                <a:extLst>
                  <a:ext uri="{0D108BD9-81ED-4DB2-BD59-A6C34878D82A}">
                    <a16:rowId xmlns:a16="http://schemas.microsoft.com/office/drawing/2014/main" val="1227490953"/>
                  </a:ext>
                </a:extLst>
              </a:tr>
              <a:tr h="688019">
                <a:tc vMerge="1">
                  <a:txBody>
                    <a:bodyPr/>
                    <a:lstStyle/>
                    <a:p>
                      <a:endParaRPr lang="en-US" sz="2800">
                        <a:latin typeface="Bodoni MT"/>
                      </a:endParaRPr>
                    </a:p>
                  </a:txBody>
                  <a:tcPr/>
                </a:tc>
                <a:tc>
                  <a:txBody>
                    <a:bodyPr/>
                    <a:lstStyle/>
                    <a:p>
                      <a:pPr lvl="0">
                        <a:buNone/>
                      </a:pPr>
                      <a:r>
                        <a:rPr lang="en-US" sz="2400">
                          <a:latin typeface="Bodoni MT"/>
                        </a:rPr>
                        <a:t>Price</a:t>
                      </a:r>
                    </a:p>
                  </a:txBody>
                  <a:tcPr/>
                </a:tc>
                <a:extLst>
                  <a:ext uri="{0D108BD9-81ED-4DB2-BD59-A6C34878D82A}">
                    <a16:rowId xmlns:a16="http://schemas.microsoft.com/office/drawing/2014/main" val="89784062"/>
                  </a:ext>
                </a:extLst>
              </a:tr>
              <a:tr h="947733">
                <a:tc rowSpan="2">
                  <a:txBody>
                    <a:bodyPr/>
                    <a:lstStyle/>
                    <a:p>
                      <a:pPr lvl="0">
                        <a:buNone/>
                      </a:pPr>
                      <a:r>
                        <a:rPr lang="en-US" sz="2800">
                          <a:solidFill>
                            <a:srgbClr val="5A2B1D"/>
                          </a:solidFill>
                          <a:latin typeface="Bodoni MT"/>
                        </a:rPr>
                        <a:t>Early Adopter Women (30-50)</a:t>
                      </a:r>
                    </a:p>
                  </a:txBody>
                  <a:tcPr/>
                </a:tc>
                <a:tc>
                  <a:txBody>
                    <a:bodyPr/>
                    <a:lstStyle/>
                    <a:p>
                      <a:pPr lvl="0">
                        <a:buNone/>
                      </a:pPr>
                      <a:r>
                        <a:rPr lang="en-US" sz="2400">
                          <a:solidFill>
                            <a:srgbClr val="5A2B1D"/>
                          </a:solidFill>
                          <a:latin typeface="Bodoni MT"/>
                        </a:rPr>
                        <a:t>Exclusivity: Needs an Exclusive Image</a:t>
                      </a:r>
                    </a:p>
                  </a:txBody>
                  <a:tcPr/>
                </a:tc>
                <a:extLst>
                  <a:ext uri="{0D108BD9-81ED-4DB2-BD59-A6C34878D82A}">
                    <a16:rowId xmlns:a16="http://schemas.microsoft.com/office/drawing/2014/main" val="2659339361"/>
                  </a:ext>
                </a:extLst>
              </a:tr>
              <a:tr h="798091">
                <a:tc vMerge="1">
                  <a:txBody>
                    <a:bodyPr/>
                    <a:lstStyle/>
                    <a:p>
                      <a:pPr lvl="0">
                        <a:buNone/>
                      </a:pPr>
                      <a:endParaRPr lang="en-US"/>
                    </a:p>
                  </a:txBody>
                  <a:tcPr/>
                </a:tc>
                <a:tc>
                  <a:txBody>
                    <a:bodyPr/>
                    <a:lstStyle/>
                    <a:p>
                      <a:pPr lvl="0">
                        <a:buNone/>
                      </a:pPr>
                      <a:r>
                        <a:rPr lang="en-US" sz="2400">
                          <a:solidFill>
                            <a:srgbClr val="5A2B1D"/>
                          </a:solidFill>
                          <a:latin typeface="Bodoni MT"/>
                        </a:rPr>
                        <a:t>Secondhand Value</a:t>
                      </a:r>
                    </a:p>
                  </a:txBody>
                  <a:tcPr/>
                </a:tc>
                <a:extLst>
                  <a:ext uri="{0D108BD9-81ED-4DB2-BD59-A6C34878D82A}">
                    <a16:rowId xmlns:a16="http://schemas.microsoft.com/office/drawing/2014/main" val="3397148520"/>
                  </a:ext>
                </a:extLst>
              </a:tr>
            </a:tbl>
          </a:graphicData>
        </a:graphic>
      </p:graphicFrame>
      <p:pic>
        <p:nvPicPr>
          <p:cNvPr id="13" name="Picture 12" descr="Neverfull PM Damier Ebene - Women - Handbags | LOUIS VUITTON ®">
            <a:extLst>
              <a:ext uri="{FF2B5EF4-FFF2-40B4-BE49-F238E27FC236}">
                <a16:creationId xmlns:a16="http://schemas.microsoft.com/office/drawing/2014/main" id="{AB4C0AE9-0417-EA95-9B81-FC29E99A2574}"/>
              </a:ext>
            </a:extLst>
          </p:cNvPr>
          <p:cNvPicPr>
            <a:picLocks noChangeAspect="1"/>
          </p:cNvPicPr>
          <p:nvPr/>
        </p:nvPicPr>
        <p:blipFill>
          <a:blip r:embed="rId4"/>
          <a:stretch>
            <a:fillRect/>
          </a:stretch>
        </p:blipFill>
        <p:spPr>
          <a:xfrm>
            <a:off x="6878936" y="3642940"/>
            <a:ext cx="1821427" cy="1821427"/>
          </a:xfrm>
          <a:prstGeom prst="rect">
            <a:avLst/>
          </a:prstGeom>
        </p:spPr>
      </p:pic>
      <p:pic>
        <p:nvPicPr>
          <p:cNvPr id="17" name="Picture 16" descr="gamepad icon design vector symbol game, gaming, controller, joystick for  multimedia 4582514 Vector Art at Vecteezy">
            <a:extLst>
              <a:ext uri="{FF2B5EF4-FFF2-40B4-BE49-F238E27FC236}">
                <a16:creationId xmlns:a16="http://schemas.microsoft.com/office/drawing/2014/main" id="{21DDB6A1-BB82-11E5-B2DB-F6A0C7E5CEDD}"/>
              </a:ext>
            </a:extLst>
          </p:cNvPr>
          <p:cNvPicPr>
            <a:picLocks noChangeAspect="1"/>
          </p:cNvPicPr>
          <p:nvPr/>
        </p:nvPicPr>
        <p:blipFill rotWithShape="1">
          <a:blip r:embed="rId5"/>
          <a:srcRect l="21519" t="26470" r="21941" b="25210"/>
          <a:stretch/>
        </p:blipFill>
        <p:spPr>
          <a:xfrm>
            <a:off x="7678891" y="1654874"/>
            <a:ext cx="687266" cy="594771"/>
          </a:xfrm>
          <a:prstGeom prst="rect">
            <a:avLst/>
          </a:prstGeom>
        </p:spPr>
      </p:pic>
      <p:pic>
        <p:nvPicPr>
          <p:cNvPr id="20" name="Picture 19" descr="Eco friendly - Free nature icons">
            <a:extLst>
              <a:ext uri="{FF2B5EF4-FFF2-40B4-BE49-F238E27FC236}">
                <a16:creationId xmlns:a16="http://schemas.microsoft.com/office/drawing/2014/main" id="{71245FA8-3215-E372-8C77-95000531AB07}"/>
              </a:ext>
            </a:extLst>
          </p:cNvPr>
          <p:cNvPicPr>
            <a:picLocks noChangeAspect="1"/>
          </p:cNvPicPr>
          <p:nvPr/>
        </p:nvPicPr>
        <p:blipFill>
          <a:blip r:embed="rId6"/>
          <a:stretch>
            <a:fillRect/>
          </a:stretch>
        </p:blipFill>
        <p:spPr>
          <a:xfrm>
            <a:off x="7678892" y="2534166"/>
            <a:ext cx="739879" cy="739879"/>
          </a:xfrm>
          <a:prstGeom prst="rect">
            <a:avLst/>
          </a:prstGeom>
        </p:spPr>
      </p:pic>
      <p:pic>
        <p:nvPicPr>
          <p:cNvPr id="2" name="Picture 1" descr="The RealReal Buy Sell Designer Clothes, Bags Jewelry Luxury, 46% OFF">
            <a:extLst>
              <a:ext uri="{FF2B5EF4-FFF2-40B4-BE49-F238E27FC236}">
                <a16:creationId xmlns:a16="http://schemas.microsoft.com/office/drawing/2014/main" id="{7805F086-34DD-6874-42A9-E8227DADF3FA}"/>
              </a:ext>
            </a:extLst>
          </p:cNvPr>
          <p:cNvPicPr>
            <a:picLocks noChangeAspect="1"/>
          </p:cNvPicPr>
          <p:nvPr/>
        </p:nvPicPr>
        <p:blipFill>
          <a:blip r:embed="rId7"/>
          <a:stretch>
            <a:fillRect/>
          </a:stretch>
        </p:blipFill>
        <p:spPr>
          <a:xfrm>
            <a:off x="6363830" y="5713950"/>
            <a:ext cx="2005777" cy="292615"/>
          </a:xfrm>
          <a:prstGeom prst="rect">
            <a:avLst/>
          </a:prstGeom>
        </p:spPr>
      </p:pic>
      <p:pic>
        <p:nvPicPr>
          <p:cNvPr id="4" name="Picture 3">
            <a:extLst>
              <a:ext uri="{FF2B5EF4-FFF2-40B4-BE49-F238E27FC236}">
                <a16:creationId xmlns:a16="http://schemas.microsoft.com/office/drawing/2014/main" id="{8E3281D6-033C-DEFF-8B7A-E63F6CC16CA2}"/>
              </a:ext>
            </a:extLst>
          </p:cNvPr>
          <p:cNvPicPr>
            <a:picLocks noChangeAspect="1"/>
          </p:cNvPicPr>
          <p:nvPr/>
        </p:nvPicPr>
        <p:blipFill>
          <a:blip r:embed="rId8"/>
          <a:stretch>
            <a:fillRect/>
          </a:stretch>
        </p:blipFill>
        <p:spPr>
          <a:xfrm>
            <a:off x="6934830" y="1654358"/>
            <a:ext cx="740590" cy="746887"/>
          </a:xfrm>
          <a:prstGeom prst="rect">
            <a:avLst/>
          </a:prstGeom>
        </p:spPr>
      </p:pic>
    </p:spTree>
    <p:extLst>
      <p:ext uri="{BB962C8B-B14F-4D97-AF65-F5344CB8AC3E}">
        <p14:creationId xmlns:p14="http://schemas.microsoft.com/office/powerpoint/2010/main" val="277426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5597C10-8AA4-967B-E815-7F1A2F8C3FB3}"/>
              </a:ext>
            </a:extLst>
          </p:cNvPr>
          <p:cNvGrpSpPr/>
          <p:nvPr/>
        </p:nvGrpSpPr>
        <p:grpSpPr>
          <a:xfrm>
            <a:off x="8305425" y="522157"/>
            <a:ext cx="3754792" cy="5582023"/>
            <a:chOff x="5028474" y="1709830"/>
            <a:chExt cx="2434938" cy="3619876"/>
          </a:xfrm>
        </p:grpSpPr>
        <p:pic>
          <p:nvPicPr>
            <p:cNvPr id="5" name="Picture 4" descr="The Louis Vuitton Logo | IQS Executive">
              <a:extLst>
                <a:ext uri="{FF2B5EF4-FFF2-40B4-BE49-F238E27FC236}">
                  <a16:creationId xmlns:a16="http://schemas.microsoft.com/office/drawing/2014/main" id="{20CC6AEF-936D-E241-96BE-D5FA427C4507}"/>
                </a:ext>
              </a:extLst>
            </p:cNvPr>
            <p:cNvPicPr>
              <a:picLocks noChangeAspect="1"/>
            </p:cNvPicPr>
            <p:nvPr/>
          </p:nvPicPr>
          <p:blipFill>
            <a:blip r:embed="rId3"/>
            <a:stretch>
              <a:fillRect/>
            </a:stretch>
          </p:blipFill>
          <p:spPr>
            <a:xfrm>
              <a:off x="5028474" y="1709830"/>
              <a:ext cx="2434938" cy="3438340"/>
            </a:xfrm>
            <a:prstGeom prst="rect">
              <a:avLst/>
            </a:prstGeom>
          </p:spPr>
        </p:pic>
        <p:sp>
          <p:nvSpPr>
            <p:cNvPr id="7" name="TextBox 6">
              <a:extLst>
                <a:ext uri="{FF2B5EF4-FFF2-40B4-BE49-F238E27FC236}">
                  <a16:creationId xmlns:a16="http://schemas.microsoft.com/office/drawing/2014/main" id="{78BEE89A-6DF0-489F-D1CA-7488300508EA}"/>
                </a:ext>
              </a:extLst>
            </p:cNvPr>
            <p:cNvSpPr txBox="1"/>
            <p:nvPr/>
          </p:nvSpPr>
          <p:spPr>
            <a:xfrm>
              <a:off x="5029199" y="4960374"/>
              <a:ext cx="2433484" cy="369332"/>
            </a:xfrm>
            <a:prstGeom prst="rect">
              <a:avLst/>
            </a:prstGeom>
            <a:solidFill>
              <a:srgbClr val="9C9C9C"/>
            </a:solidFill>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1408176">
                <a:spcAft>
                  <a:spcPts val="600"/>
                </a:spcAft>
              </a:pPr>
              <a:r>
                <a:rPr lang="en-US" sz="2772" kern="1200">
                  <a:solidFill>
                    <a:schemeClr val="dk1"/>
                  </a:solidFill>
                  <a:latin typeface="Castellar"/>
                  <a:ea typeface="+mn-ea"/>
                  <a:cs typeface="Calibri"/>
                </a:rPr>
                <a:t>LEATHER GOODS</a:t>
              </a:r>
              <a:endParaRPr lang="en-US">
                <a:latin typeface="Castellar"/>
              </a:endParaRPr>
            </a:p>
          </p:txBody>
        </p:sp>
      </p:grpSp>
      <p:graphicFrame>
        <p:nvGraphicFramePr>
          <p:cNvPr id="4" name="Table 3">
            <a:extLst>
              <a:ext uri="{FF2B5EF4-FFF2-40B4-BE49-F238E27FC236}">
                <a16:creationId xmlns:a16="http://schemas.microsoft.com/office/drawing/2014/main" id="{3BB66D5E-18D2-A4E0-CFD7-8193B684E5DC}"/>
              </a:ext>
            </a:extLst>
          </p:cNvPr>
          <p:cNvGraphicFramePr>
            <a:graphicFrameLocks noGrp="1"/>
          </p:cNvGraphicFramePr>
          <p:nvPr>
            <p:extLst>
              <p:ext uri="{D42A27DB-BD31-4B8C-83A1-F6EECF244321}">
                <p14:modId xmlns:p14="http://schemas.microsoft.com/office/powerpoint/2010/main" val="1648316395"/>
              </p:ext>
            </p:extLst>
          </p:nvPr>
        </p:nvGraphicFramePr>
        <p:xfrm>
          <a:off x="206766" y="248336"/>
          <a:ext cx="7849082" cy="5857742"/>
        </p:xfrm>
        <a:graphic>
          <a:graphicData uri="http://schemas.openxmlformats.org/drawingml/2006/table">
            <a:tbl>
              <a:tblPr firstRow="1" bandRow="1">
                <a:tableStyleId>{073A0DAA-6AF3-43AB-8588-CEC1D06C72B9}</a:tableStyleId>
              </a:tblPr>
              <a:tblGrid>
                <a:gridCol w="3924541">
                  <a:extLst>
                    <a:ext uri="{9D8B030D-6E8A-4147-A177-3AD203B41FA5}">
                      <a16:colId xmlns:a16="http://schemas.microsoft.com/office/drawing/2014/main" val="2627116431"/>
                    </a:ext>
                  </a:extLst>
                </a:gridCol>
                <a:gridCol w="3924541">
                  <a:extLst>
                    <a:ext uri="{9D8B030D-6E8A-4147-A177-3AD203B41FA5}">
                      <a16:colId xmlns:a16="http://schemas.microsoft.com/office/drawing/2014/main" val="1797177080"/>
                    </a:ext>
                  </a:extLst>
                </a:gridCol>
              </a:tblGrid>
              <a:tr h="1155290">
                <a:tc>
                  <a:txBody>
                    <a:bodyPr/>
                    <a:lstStyle/>
                    <a:p>
                      <a:r>
                        <a:rPr lang="en-US" sz="2800">
                          <a:latin typeface="Castellar"/>
                        </a:rPr>
                        <a:t>Target Market</a:t>
                      </a:r>
                    </a:p>
                  </a:txBody>
                  <a:tcPr/>
                </a:tc>
                <a:tc>
                  <a:txBody>
                    <a:bodyPr/>
                    <a:lstStyle/>
                    <a:p>
                      <a:r>
                        <a:rPr lang="en-US" sz="2800">
                          <a:latin typeface="Castellar"/>
                        </a:rPr>
                        <a:t>Gaps</a:t>
                      </a:r>
                    </a:p>
                  </a:txBody>
                  <a:tcPr/>
                </a:tc>
                <a:extLst>
                  <a:ext uri="{0D108BD9-81ED-4DB2-BD59-A6C34878D82A}">
                    <a16:rowId xmlns:a16="http://schemas.microsoft.com/office/drawing/2014/main" val="2711932008"/>
                  </a:ext>
                </a:extLst>
              </a:tr>
              <a:tr h="710231">
                <a:tc rowSpan="2">
                  <a:txBody>
                    <a:bodyPr/>
                    <a:lstStyle/>
                    <a:p>
                      <a:pPr lvl="0" algn="l">
                        <a:lnSpc>
                          <a:spcPct val="100000"/>
                        </a:lnSpc>
                        <a:spcBef>
                          <a:spcPts val="0"/>
                        </a:spcBef>
                        <a:spcAft>
                          <a:spcPts val="0"/>
                        </a:spcAft>
                        <a:buNone/>
                      </a:pPr>
                      <a:r>
                        <a:rPr lang="en-US" sz="2400" b="0" i="0" u="none" strike="noStrike" noProof="0">
                          <a:solidFill>
                            <a:schemeClr val="tx1"/>
                          </a:solidFill>
                          <a:latin typeface="Bodoni MT"/>
                        </a:rPr>
                        <a:t>Celebrities/Influencers</a:t>
                      </a:r>
                    </a:p>
                  </a:txBody>
                  <a:tcPr/>
                </a:tc>
                <a:tc>
                  <a:txBody>
                    <a:bodyPr/>
                    <a:lstStyle/>
                    <a:p>
                      <a:r>
                        <a:rPr lang="en-US" sz="2400">
                          <a:latin typeface="Bodoni MT"/>
                        </a:rPr>
                        <a:t>Products Too Easily Accessible</a:t>
                      </a:r>
                    </a:p>
                  </a:txBody>
                  <a:tcPr/>
                </a:tc>
                <a:extLst>
                  <a:ext uri="{0D108BD9-81ED-4DB2-BD59-A6C34878D82A}">
                    <a16:rowId xmlns:a16="http://schemas.microsoft.com/office/drawing/2014/main" val="3997228846"/>
                  </a:ext>
                </a:extLst>
              </a:tr>
              <a:tr h="710231">
                <a:tc vMerge="1">
                  <a:txBody>
                    <a:bodyPr/>
                    <a:lstStyle/>
                    <a:p>
                      <a:pPr lvl="0" algn="l">
                        <a:lnSpc>
                          <a:spcPct val="100000"/>
                        </a:lnSpc>
                        <a:spcBef>
                          <a:spcPts val="0"/>
                        </a:spcBef>
                        <a:spcAft>
                          <a:spcPts val="0"/>
                        </a:spcAft>
                        <a:buNone/>
                      </a:pPr>
                      <a:endParaRPr lang="en-US" sz="2400" b="0" i="0" u="none" strike="noStrike" noProof="0">
                        <a:solidFill>
                          <a:srgbClr val="FFFFFF"/>
                        </a:solidFill>
                        <a:latin typeface="Calibri"/>
                      </a:endParaRPr>
                    </a:p>
                  </a:txBody>
                  <a:tcPr/>
                </a:tc>
                <a:tc>
                  <a:txBody>
                    <a:bodyPr/>
                    <a:lstStyle/>
                    <a:p>
                      <a:pPr lvl="0">
                        <a:buNone/>
                      </a:pPr>
                      <a:r>
                        <a:rPr lang="en-US" sz="2400">
                          <a:latin typeface="Bodoni MT"/>
                        </a:rPr>
                        <a:t>Affordable Pricing</a:t>
                      </a:r>
                    </a:p>
                  </a:txBody>
                  <a:tcPr/>
                </a:tc>
                <a:extLst>
                  <a:ext uri="{0D108BD9-81ED-4DB2-BD59-A6C34878D82A}">
                    <a16:rowId xmlns:a16="http://schemas.microsoft.com/office/drawing/2014/main" val="3709164093"/>
                  </a:ext>
                </a:extLst>
              </a:tr>
              <a:tr h="837059">
                <a:tc rowSpan="2">
                  <a:txBody>
                    <a:bodyPr/>
                    <a:lstStyle/>
                    <a:p>
                      <a:pPr lvl="0" algn="l">
                        <a:lnSpc>
                          <a:spcPct val="100000"/>
                        </a:lnSpc>
                        <a:spcBef>
                          <a:spcPts val="0"/>
                        </a:spcBef>
                        <a:spcAft>
                          <a:spcPts val="0"/>
                        </a:spcAft>
                        <a:buNone/>
                      </a:pPr>
                      <a:r>
                        <a:rPr lang="en-US" sz="2400" b="0" i="0" u="none" strike="noStrike" noProof="0">
                          <a:solidFill>
                            <a:srgbClr val="5A2B1D"/>
                          </a:solidFill>
                          <a:latin typeface="Bodoni MT"/>
                        </a:rPr>
                        <a:t>Young Professionals</a:t>
                      </a:r>
                    </a:p>
                  </a:txBody>
                  <a:tcPr/>
                </a:tc>
                <a:tc>
                  <a:txBody>
                    <a:bodyPr/>
                    <a:lstStyle/>
                    <a:p>
                      <a:r>
                        <a:rPr lang="en-US" sz="2400">
                          <a:solidFill>
                            <a:srgbClr val="5A2B1D"/>
                          </a:solidFill>
                          <a:latin typeface="Bodoni MT"/>
                        </a:rPr>
                        <a:t>Budget</a:t>
                      </a:r>
                    </a:p>
                  </a:txBody>
                  <a:tcPr/>
                </a:tc>
                <a:extLst>
                  <a:ext uri="{0D108BD9-81ED-4DB2-BD59-A6C34878D82A}">
                    <a16:rowId xmlns:a16="http://schemas.microsoft.com/office/drawing/2014/main" val="3470670488"/>
                  </a:ext>
                </a:extLst>
              </a:tr>
              <a:tr h="799011">
                <a:tc vMerge="1">
                  <a:txBody>
                    <a:bodyPr/>
                    <a:lstStyle/>
                    <a:p>
                      <a:pPr lvl="0" algn="l">
                        <a:lnSpc>
                          <a:spcPct val="100000"/>
                        </a:lnSpc>
                        <a:spcBef>
                          <a:spcPts val="0"/>
                        </a:spcBef>
                        <a:spcAft>
                          <a:spcPts val="0"/>
                        </a:spcAft>
                        <a:buNone/>
                      </a:pPr>
                      <a:endParaRPr lang="en-US" sz="2400" b="0" i="0" u="none" strike="noStrike" noProof="0">
                        <a:solidFill>
                          <a:srgbClr val="FFFFFF"/>
                        </a:solidFill>
                        <a:latin typeface="Calibri"/>
                      </a:endParaRPr>
                    </a:p>
                  </a:txBody>
                  <a:tcPr/>
                </a:tc>
                <a:tc>
                  <a:txBody>
                    <a:bodyPr/>
                    <a:lstStyle/>
                    <a:p>
                      <a:pPr lvl="0">
                        <a:buNone/>
                      </a:pPr>
                      <a:r>
                        <a:rPr lang="en-US" sz="2400">
                          <a:solidFill>
                            <a:srgbClr val="5A2B1D"/>
                          </a:solidFill>
                          <a:latin typeface="Bodoni MT"/>
                        </a:rPr>
                        <a:t>Overexposure</a:t>
                      </a:r>
                    </a:p>
                  </a:txBody>
                  <a:tcPr/>
                </a:tc>
                <a:extLst>
                  <a:ext uri="{0D108BD9-81ED-4DB2-BD59-A6C34878D82A}">
                    <a16:rowId xmlns:a16="http://schemas.microsoft.com/office/drawing/2014/main" val="4264703327"/>
                  </a:ext>
                </a:extLst>
              </a:tr>
              <a:tr h="710231">
                <a:tc rowSpan="2">
                  <a:txBody>
                    <a:bodyPr/>
                    <a:lstStyle/>
                    <a:p>
                      <a:pPr lvl="0" algn="l">
                        <a:lnSpc>
                          <a:spcPct val="100000"/>
                        </a:lnSpc>
                        <a:spcBef>
                          <a:spcPts val="0"/>
                        </a:spcBef>
                        <a:spcAft>
                          <a:spcPts val="0"/>
                        </a:spcAft>
                        <a:buNone/>
                      </a:pPr>
                      <a:r>
                        <a:rPr lang="en-US" sz="2400" b="0" i="0" u="none" strike="noStrike" noProof="0">
                          <a:solidFill>
                            <a:schemeClr val="tx1"/>
                          </a:solidFill>
                          <a:latin typeface="Bodoni MT"/>
                        </a:rPr>
                        <a:t>Fashion-Forward Individuals</a:t>
                      </a:r>
                    </a:p>
                  </a:txBody>
                  <a:tcPr/>
                </a:tc>
                <a:tc>
                  <a:txBody>
                    <a:bodyPr/>
                    <a:lstStyle/>
                    <a:p>
                      <a:r>
                        <a:rPr lang="en-US" sz="2400">
                          <a:latin typeface="Bodoni MT"/>
                        </a:rPr>
                        <a:t>Trends/Innovation</a:t>
                      </a:r>
                    </a:p>
                  </a:txBody>
                  <a:tcPr/>
                </a:tc>
                <a:extLst>
                  <a:ext uri="{0D108BD9-81ED-4DB2-BD59-A6C34878D82A}">
                    <a16:rowId xmlns:a16="http://schemas.microsoft.com/office/drawing/2014/main" val="4245279586"/>
                  </a:ext>
                </a:extLst>
              </a:tr>
              <a:tr h="710231">
                <a:tc vMerge="1">
                  <a:txBody>
                    <a:bodyPr/>
                    <a:lstStyle/>
                    <a:p>
                      <a:pPr lvl="0" algn="l">
                        <a:lnSpc>
                          <a:spcPct val="100000"/>
                        </a:lnSpc>
                        <a:spcBef>
                          <a:spcPts val="0"/>
                        </a:spcBef>
                        <a:spcAft>
                          <a:spcPts val="0"/>
                        </a:spcAft>
                        <a:buNone/>
                      </a:pPr>
                      <a:endParaRPr lang="en-US" sz="2400" b="0" i="0" u="none" strike="noStrike" noProof="0">
                        <a:solidFill>
                          <a:srgbClr val="FFFFFF"/>
                        </a:solidFill>
                        <a:latin typeface="Calibri"/>
                      </a:endParaRPr>
                    </a:p>
                  </a:txBody>
                  <a:tcPr/>
                </a:tc>
                <a:tc>
                  <a:txBody>
                    <a:bodyPr/>
                    <a:lstStyle/>
                    <a:p>
                      <a:pPr lvl="0">
                        <a:buNone/>
                      </a:pPr>
                      <a:r>
                        <a:rPr lang="en-US" sz="2400">
                          <a:latin typeface="Bodoni MT"/>
                        </a:rPr>
                        <a:t>Minimal Presence on Major Fashion Sites</a:t>
                      </a:r>
                    </a:p>
                  </a:txBody>
                  <a:tcPr/>
                </a:tc>
                <a:extLst>
                  <a:ext uri="{0D108BD9-81ED-4DB2-BD59-A6C34878D82A}">
                    <a16:rowId xmlns:a16="http://schemas.microsoft.com/office/drawing/2014/main" val="1999219615"/>
                  </a:ext>
                </a:extLst>
              </a:tr>
            </a:tbl>
          </a:graphicData>
        </a:graphic>
      </p:graphicFrame>
    </p:spTree>
    <p:extLst>
      <p:ext uri="{BB962C8B-B14F-4D97-AF65-F5344CB8AC3E}">
        <p14:creationId xmlns:p14="http://schemas.microsoft.com/office/powerpoint/2010/main" val="3248627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C45F799-F3AC-4EBE-A4BD-F4A497C400FB}"/>
              </a:ext>
            </a:extLst>
          </p:cNvPr>
          <p:cNvGraphicFramePr>
            <a:graphicFrameLocks noGrp="1"/>
          </p:cNvGraphicFramePr>
          <p:nvPr>
            <p:extLst>
              <p:ext uri="{D42A27DB-BD31-4B8C-83A1-F6EECF244321}">
                <p14:modId xmlns:p14="http://schemas.microsoft.com/office/powerpoint/2010/main" val="1411616155"/>
              </p:ext>
            </p:extLst>
          </p:nvPr>
        </p:nvGraphicFramePr>
        <p:xfrm>
          <a:off x="265651" y="118844"/>
          <a:ext cx="11674511" cy="6623378"/>
        </p:xfrm>
        <a:graphic>
          <a:graphicData uri="http://schemas.openxmlformats.org/drawingml/2006/table">
            <a:tbl>
              <a:tblPr firstRow="1" bandRow="1">
                <a:tableStyleId>{073A0DAA-6AF3-43AB-8588-CEC1D06C72B9}</a:tableStyleId>
              </a:tblPr>
              <a:tblGrid>
                <a:gridCol w="5837340">
                  <a:extLst>
                    <a:ext uri="{9D8B030D-6E8A-4147-A177-3AD203B41FA5}">
                      <a16:colId xmlns:a16="http://schemas.microsoft.com/office/drawing/2014/main" val="3021766274"/>
                    </a:ext>
                  </a:extLst>
                </a:gridCol>
                <a:gridCol w="5837171">
                  <a:extLst>
                    <a:ext uri="{9D8B030D-6E8A-4147-A177-3AD203B41FA5}">
                      <a16:colId xmlns:a16="http://schemas.microsoft.com/office/drawing/2014/main" val="4099430749"/>
                    </a:ext>
                  </a:extLst>
                </a:gridCol>
              </a:tblGrid>
              <a:tr h="713064">
                <a:tc>
                  <a:txBody>
                    <a:bodyPr/>
                    <a:lstStyle/>
                    <a:p>
                      <a:r>
                        <a:rPr lang="en-US" sz="2800">
                          <a:latin typeface="Castellar"/>
                        </a:rPr>
                        <a:t>Highest Priority Gaps</a:t>
                      </a:r>
                    </a:p>
                  </a:txBody>
                  <a:tcPr/>
                </a:tc>
                <a:tc>
                  <a:txBody>
                    <a:bodyPr/>
                    <a:lstStyle/>
                    <a:p>
                      <a:r>
                        <a:rPr lang="en-US" sz="2800">
                          <a:latin typeface="Castellar"/>
                        </a:rPr>
                        <a:t>Recommendations</a:t>
                      </a:r>
                    </a:p>
                  </a:txBody>
                  <a:tcPr/>
                </a:tc>
                <a:extLst>
                  <a:ext uri="{0D108BD9-81ED-4DB2-BD59-A6C34878D82A}">
                    <a16:rowId xmlns:a16="http://schemas.microsoft.com/office/drawing/2014/main" val="106048083"/>
                  </a:ext>
                </a:extLst>
              </a:tr>
              <a:tr h="594220">
                <a:tc>
                  <a:txBody>
                    <a:bodyPr/>
                    <a:lstStyle/>
                    <a:p>
                      <a:r>
                        <a:rPr lang="en-US" sz="2400">
                          <a:latin typeface="Bodoni MT"/>
                        </a:rPr>
                        <a:t>Digital Media Hype</a:t>
                      </a:r>
                    </a:p>
                    <a:p>
                      <a:pPr lvl="0">
                        <a:buNone/>
                      </a:pPr>
                      <a:r>
                        <a:rPr lang="en-US" i="1">
                          <a:latin typeface="Bodoni MT"/>
                        </a:rPr>
                        <a:t>"Gen Z" Teens, Young Adults (18-25)</a:t>
                      </a:r>
                    </a:p>
                  </a:txBody>
                  <a:tcPr/>
                </a:tc>
                <a:tc rowSpan="2">
                  <a:txBody>
                    <a:bodyPr/>
                    <a:lstStyle/>
                    <a:p>
                      <a:r>
                        <a:rPr lang="en-US" sz="2400">
                          <a:latin typeface="Bodoni MT"/>
                        </a:rPr>
                        <a:t>Gaming Systems; Social Media – Pinterest &amp; Locker; Central Message &amp; Theme of Sustainability &amp; the Journey</a:t>
                      </a:r>
                      <a:endParaRPr lang="en-US" sz="2400"/>
                    </a:p>
                  </a:txBody>
                  <a:tcPr/>
                </a:tc>
                <a:extLst>
                  <a:ext uri="{0D108BD9-81ED-4DB2-BD59-A6C34878D82A}">
                    <a16:rowId xmlns:a16="http://schemas.microsoft.com/office/drawing/2014/main" val="3620874998"/>
                  </a:ext>
                </a:extLst>
              </a:tr>
              <a:tr h="594220">
                <a:tc>
                  <a:txBody>
                    <a:bodyPr/>
                    <a:lstStyle/>
                    <a:p>
                      <a:pPr lvl="0">
                        <a:buNone/>
                      </a:pPr>
                      <a:r>
                        <a:rPr lang="en-US" sz="2400" i="0">
                          <a:latin typeface="Bodoni MT"/>
                        </a:rPr>
                        <a:t>Minimal Presence on Major Fashion Sites</a:t>
                      </a:r>
                    </a:p>
                    <a:p>
                      <a:pPr lvl="0">
                        <a:buNone/>
                      </a:pPr>
                      <a:r>
                        <a:rPr lang="en-US" sz="2000" i="1">
                          <a:latin typeface="Bodoni MT"/>
                        </a:rPr>
                        <a:t>Fashion-Forward Individuals</a:t>
                      </a:r>
                    </a:p>
                  </a:txBody>
                  <a:tcPr/>
                </a:tc>
                <a:tc vMerge="1">
                  <a:txBody>
                    <a:bodyPr/>
                    <a:lstStyle/>
                    <a:p>
                      <a:endParaRPr lang="en-US" sz="2400"/>
                    </a:p>
                  </a:txBody>
                  <a:tcPr/>
                </a:tc>
                <a:extLst>
                  <a:ext uri="{0D108BD9-81ED-4DB2-BD59-A6C34878D82A}">
                    <a16:rowId xmlns:a16="http://schemas.microsoft.com/office/drawing/2014/main" val="400780525"/>
                  </a:ext>
                </a:extLst>
              </a:tr>
              <a:tr h="484450">
                <a:tc>
                  <a:txBody>
                    <a:bodyPr/>
                    <a:lstStyle/>
                    <a:p>
                      <a:r>
                        <a:rPr lang="en-US" sz="2400">
                          <a:solidFill>
                            <a:srgbClr val="5A2B1D"/>
                          </a:solidFill>
                          <a:latin typeface="Bodoni MT"/>
                        </a:rPr>
                        <a:t>Sustainability</a:t>
                      </a:r>
                    </a:p>
                    <a:p>
                      <a:pPr lvl="0">
                        <a:buNone/>
                      </a:pPr>
                      <a:r>
                        <a:rPr lang="en-US" sz="2000" i="1">
                          <a:solidFill>
                            <a:srgbClr val="5A2B1D"/>
                          </a:solidFill>
                          <a:latin typeface="Bodoni MT"/>
                        </a:rPr>
                        <a:t>"Gen Z" Teens, Young Adults (18-25)</a:t>
                      </a:r>
                    </a:p>
                  </a:txBody>
                  <a:tcPr/>
                </a:tc>
                <a:tc rowSpan="2">
                  <a:txBody>
                    <a:bodyPr/>
                    <a:lstStyle/>
                    <a:p>
                      <a:r>
                        <a:rPr lang="en-US" sz="2400">
                          <a:solidFill>
                            <a:srgbClr val="5A2B1D"/>
                          </a:solidFill>
                          <a:latin typeface="Bodoni MT"/>
                        </a:rPr>
                        <a:t>Reposition and revamp old products to be fresh, new, and </a:t>
                      </a:r>
                      <a:r>
                        <a:rPr lang="en-US" sz="2400" i="1">
                          <a:solidFill>
                            <a:srgbClr val="5A2B1D"/>
                          </a:solidFill>
                          <a:latin typeface="Bodoni MT"/>
                        </a:rPr>
                        <a:t>sustainable </a:t>
                      </a:r>
                      <a:r>
                        <a:rPr lang="en-US" sz="2400" i="0">
                          <a:solidFill>
                            <a:srgbClr val="5A2B1D"/>
                          </a:solidFill>
                          <a:latin typeface="Bodoni MT"/>
                        </a:rPr>
                        <a:t>for an adjusted price to reflect the deadstock leather. </a:t>
                      </a:r>
                      <a:endParaRPr lang="en-US" sz="2400">
                        <a:solidFill>
                          <a:srgbClr val="5A2B1D"/>
                        </a:solidFill>
                        <a:latin typeface="Bodoni MT"/>
                      </a:endParaRPr>
                    </a:p>
                  </a:txBody>
                  <a:tcPr/>
                </a:tc>
                <a:extLst>
                  <a:ext uri="{0D108BD9-81ED-4DB2-BD59-A6C34878D82A}">
                    <a16:rowId xmlns:a16="http://schemas.microsoft.com/office/drawing/2014/main" val="3362677445"/>
                  </a:ext>
                </a:extLst>
              </a:tr>
              <a:tr h="484450">
                <a:tc>
                  <a:txBody>
                    <a:bodyPr/>
                    <a:lstStyle/>
                    <a:p>
                      <a:pPr lvl="0">
                        <a:buNone/>
                      </a:pPr>
                      <a:r>
                        <a:rPr lang="en-US" sz="2400">
                          <a:solidFill>
                            <a:srgbClr val="5A2B1D"/>
                          </a:solidFill>
                          <a:latin typeface="Bodoni MT"/>
                        </a:rPr>
                        <a:t>Secondhand</a:t>
                      </a:r>
                    </a:p>
                    <a:p>
                      <a:pPr lvl="0">
                        <a:buNone/>
                      </a:pPr>
                      <a:r>
                        <a:rPr lang="en-US" sz="2000">
                          <a:solidFill>
                            <a:srgbClr val="5A2B1D"/>
                          </a:solidFill>
                          <a:latin typeface="Bodoni MT"/>
                        </a:rPr>
                        <a:t>Early Adopter Women (30-50)</a:t>
                      </a:r>
                    </a:p>
                  </a:txBody>
                  <a:tcPr/>
                </a:tc>
                <a:tc vMerge="1">
                  <a:txBody>
                    <a:bodyPr/>
                    <a:lstStyle/>
                    <a:p>
                      <a:endParaRPr lang="en-US"/>
                    </a:p>
                  </a:txBody>
                  <a:tcPr/>
                </a:tc>
                <a:extLst>
                  <a:ext uri="{0D108BD9-81ED-4DB2-BD59-A6C34878D82A}">
                    <a16:rowId xmlns:a16="http://schemas.microsoft.com/office/drawing/2014/main" val="3171359416"/>
                  </a:ext>
                </a:extLst>
              </a:tr>
              <a:tr h="972554">
                <a:tc>
                  <a:txBody>
                    <a:bodyPr/>
                    <a:lstStyle/>
                    <a:p>
                      <a:r>
                        <a:rPr lang="en-US" sz="2400">
                          <a:solidFill>
                            <a:schemeClr val="tx1"/>
                          </a:solidFill>
                          <a:latin typeface="Bodoni MT"/>
                        </a:rPr>
                        <a:t>Budget Limit</a:t>
                      </a:r>
                    </a:p>
                    <a:p>
                      <a:pPr lvl="0">
                        <a:buNone/>
                      </a:pPr>
                      <a:r>
                        <a:rPr lang="en-US" sz="2000" b="0" i="0" u="none" strike="noStrike" noProof="0">
                          <a:solidFill>
                            <a:schemeClr val="tx1"/>
                          </a:solidFill>
                          <a:latin typeface="Bodoni MT"/>
                        </a:rPr>
                        <a:t>Young Professionals/Young Upper Class (23-35)</a:t>
                      </a:r>
                      <a:endParaRPr lang="en-US" sz="2000">
                        <a:solidFill>
                          <a:schemeClr val="tx1"/>
                        </a:solidFill>
                        <a:latin typeface="Bodoni MT"/>
                      </a:endParaRPr>
                    </a:p>
                  </a:txBody>
                  <a:tcPr/>
                </a:tc>
                <a:tc>
                  <a:txBody>
                    <a:bodyPr/>
                    <a:lstStyle/>
                    <a:p>
                      <a:r>
                        <a:rPr lang="en-US" sz="2400">
                          <a:solidFill>
                            <a:schemeClr val="tx1"/>
                          </a:solidFill>
                          <a:latin typeface="Bodoni MT"/>
                        </a:rPr>
                        <a:t>Leather alternatives provided; cowhide leather, vegan leather </a:t>
                      </a:r>
                    </a:p>
                  </a:txBody>
                  <a:tcPr/>
                </a:tc>
                <a:extLst>
                  <a:ext uri="{0D108BD9-81ED-4DB2-BD59-A6C34878D82A}">
                    <a16:rowId xmlns:a16="http://schemas.microsoft.com/office/drawing/2014/main" val="2824944487"/>
                  </a:ext>
                </a:extLst>
              </a:tr>
              <a:tr h="489357">
                <a:tc>
                  <a:txBody>
                    <a:bodyPr/>
                    <a:lstStyle/>
                    <a:p>
                      <a:r>
                        <a:rPr lang="en-US" sz="2400">
                          <a:solidFill>
                            <a:srgbClr val="5A2B1D"/>
                          </a:solidFill>
                          <a:latin typeface="Bodoni MT"/>
                        </a:rPr>
                        <a:t>Overexposure</a:t>
                      </a:r>
                    </a:p>
                    <a:p>
                      <a:pPr lvl="0">
                        <a:buNone/>
                      </a:pPr>
                      <a:r>
                        <a:rPr lang="en-US" sz="2000" i="1">
                          <a:solidFill>
                            <a:srgbClr val="5A2B1D"/>
                          </a:solidFill>
                          <a:latin typeface="Bodoni MT"/>
                        </a:rPr>
                        <a:t>Young Professionals</a:t>
                      </a:r>
                    </a:p>
                  </a:txBody>
                  <a:tcPr/>
                </a:tc>
                <a:tc rowSpan="2">
                  <a:txBody>
                    <a:bodyPr/>
                    <a:lstStyle/>
                    <a:p>
                      <a:r>
                        <a:rPr lang="en-US" sz="2400">
                          <a:solidFill>
                            <a:srgbClr val="5A2B1D"/>
                          </a:solidFill>
                          <a:latin typeface="Bodoni MT"/>
                        </a:rPr>
                        <a:t>Release a highly-exclusive, highly-desired bag with a very steep price. Generate interest for the bags by dressing sought-after influencers and celebrities but keeping it from the public. </a:t>
                      </a:r>
                    </a:p>
                  </a:txBody>
                  <a:tcPr/>
                </a:tc>
                <a:extLst>
                  <a:ext uri="{0D108BD9-81ED-4DB2-BD59-A6C34878D82A}">
                    <a16:rowId xmlns:a16="http://schemas.microsoft.com/office/drawing/2014/main" val="1006911957"/>
                  </a:ext>
                </a:extLst>
              </a:tr>
              <a:tr h="489357">
                <a:tc>
                  <a:txBody>
                    <a:bodyPr/>
                    <a:lstStyle/>
                    <a:p>
                      <a:pPr lvl="0">
                        <a:buNone/>
                      </a:pPr>
                      <a:r>
                        <a:rPr lang="en-US" sz="2400">
                          <a:solidFill>
                            <a:srgbClr val="5A2B1D"/>
                          </a:solidFill>
                          <a:latin typeface="Bodoni MT"/>
                        </a:rPr>
                        <a:t>Exclusivity: Needs an Exclusive Image</a:t>
                      </a:r>
                    </a:p>
                    <a:p>
                      <a:pPr lvl="0">
                        <a:buNone/>
                      </a:pPr>
                      <a:r>
                        <a:rPr lang="en-US" sz="2000" i="1">
                          <a:solidFill>
                            <a:srgbClr val="5A2B1D"/>
                          </a:solidFill>
                          <a:latin typeface="Bodoni MT"/>
                        </a:rPr>
                        <a:t>Early Adopter Women</a:t>
                      </a:r>
                    </a:p>
                  </a:txBody>
                  <a:tcPr/>
                </a:tc>
                <a:tc vMerge="1">
                  <a:txBody>
                    <a:bodyPr/>
                    <a:lstStyle/>
                    <a:p>
                      <a:endParaRPr lang="en-US"/>
                    </a:p>
                  </a:txBody>
                  <a:tcPr/>
                </a:tc>
                <a:extLst>
                  <a:ext uri="{0D108BD9-81ED-4DB2-BD59-A6C34878D82A}">
                    <a16:rowId xmlns:a16="http://schemas.microsoft.com/office/drawing/2014/main" val="381931242"/>
                  </a:ext>
                </a:extLst>
              </a:tr>
            </a:tbl>
          </a:graphicData>
        </a:graphic>
      </p:graphicFrame>
    </p:spTree>
    <p:extLst>
      <p:ext uri="{BB962C8B-B14F-4D97-AF65-F5344CB8AC3E}">
        <p14:creationId xmlns:p14="http://schemas.microsoft.com/office/powerpoint/2010/main" val="1939419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7A612-B642-3F1F-3DED-86438EE58681}"/>
              </a:ext>
            </a:extLst>
          </p:cNvPr>
          <p:cNvSpPr>
            <a:spLocks noGrp="1"/>
          </p:cNvSpPr>
          <p:nvPr>
            <p:ph type="title"/>
          </p:nvPr>
        </p:nvSpPr>
        <p:spPr>
          <a:xfrm>
            <a:off x="1774970" y="365125"/>
            <a:ext cx="9578830" cy="1332553"/>
          </a:xfrm>
        </p:spPr>
        <p:txBody>
          <a:bodyPr/>
          <a:lstStyle/>
          <a:p>
            <a:r>
              <a:rPr lang="en-US" b="1">
                <a:solidFill>
                  <a:srgbClr val="595959"/>
                </a:solidFill>
                <a:latin typeface="Castellar"/>
              </a:rPr>
              <a:t>Conclusion</a:t>
            </a:r>
            <a:endParaRPr lang="en-US" b="1">
              <a:solidFill>
                <a:srgbClr val="595959"/>
              </a:solidFill>
              <a:cs typeface="Calibri Light"/>
            </a:endParaRPr>
          </a:p>
        </p:txBody>
      </p:sp>
      <p:sp>
        <p:nvSpPr>
          <p:cNvPr id="4" name="TextBox 3">
            <a:extLst>
              <a:ext uri="{FF2B5EF4-FFF2-40B4-BE49-F238E27FC236}">
                <a16:creationId xmlns:a16="http://schemas.microsoft.com/office/drawing/2014/main" id="{CD02B164-6F25-BAB3-F7A4-0B9E33E65B5E}"/>
              </a:ext>
            </a:extLst>
          </p:cNvPr>
          <p:cNvSpPr txBox="1"/>
          <p:nvPr/>
        </p:nvSpPr>
        <p:spPr>
          <a:xfrm>
            <a:off x="4223132" y="2561423"/>
            <a:ext cx="388160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5A2B1D"/>
                </a:solidFill>
                <a:latin typeface="Bodoni MT"/>
                <a:cs typeface="Calibri"/>
              </a:rPr>
              <a:t>THANK YOU!</a:t>
            </a:r>
            <a:endParaRPr lang="en-US">
              <a:solidFill>
                <a:srgbClr val="5A2B1D"/>
              </a:solidFill>
              <a:cs typeface="Calibri"/>
            </a:endParaRPr>
          </a:p>
        </p:txBody>
      </p:sp>
      <p:pic>
        <p:nvPicPr>
          <p:cNvPr id="7" name="Picture 6" descr="Louis Vuitton Print Logo PNG vector in SVG, PDF, AI, CDR format">
            <a:extLst>
              <a:ext uri="{FF2B5EF4-FFF2-40B4-BE49-F238E27FC236}">
                <a16:creationId xmlns:a16="http://schemas.microsoft.com/office/drawing/2014/main" id="{E621A777-685A-328C-6413-710843DC8DAD}"/>
              </a:ext>
            </a:extLst>
          </p:cNvPr>
          <p:cNvPicPr>
            <a:picLocks noChangeAspect="1"/>
          </p:cNvPicPr>
          <p:nvPr/>
        </p:nvPicPr>
        <p:blipFill rotWithShape="1">
          <a:blip r:embed="rId3"/>
          <a:srcRect l="35" t="8060" r="-661" b="7935"/>
          <a:stretch/>
        </p:blipFill>
        <p:spPr>
          <a:xfrm>
            <a:off x="18059" y="3340"/>
            <a:ext cx="12177615" cy="7080441"/>
          </a:xfrm>
          <a:prstGeom prst="rect">
            <a:avLst/>
          </a:prstGeom>
        </p:spPr>
      </p:pic>
      <p:sp>
        <p:nvSpPr>
          <p:cNvPr id="9" name="Content Placeholder 8">
            <a:extLst>
              <a:ext uri="{FF2B5EF4-FFF2-40B4-BE49-F238E27FC236}">
                <a16:creationId xmlns:a16="http://schemas.microsoft.com/office/drawing/2014/main" id="{D52665C5-0D67-B2C2-E2A9-66803491D777}"/>
              </a:ext>
            </a:extLst>
          </p:cNvPr>
          <p:cNvSpPr>
            <a:spLocks noGrp="1"/>
          </p:cNvSpPr>
          <p:nvPr>
            <p:ph idx="1"/>
          </p:nvPr>
        </p:nvSpPr>
        <p:spPr>
          <a:xfrm>
            <a:off x="3619960" y="3028300"/>
            <a:ext cx="4961263" cy="807581"/>
          </a:xfr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ctr">
            <a:normAutofit lnSpcReduction="10000"/>
          </a:bodyPr>
          <a:lstStyle/>
          <a:p>
            <a:pPr marL="0" indent="0" algn="ctr">
              <a:buNone/>
            </a:pPr>
            <a:r>
              <a:rPr lang="en-US" sz="5400">
                <a:solidFill>
                  <a:schemeClr val="bg1"/>
                </a:solidFill>
                <a:latin typeface="Bodoni MT"/>
                <a:cs typeface="Calibri"/>
              </a:rPr>
              <a:t> THANK YOU! </a:t>
            </a:r>
            <a:endParaRPr lang="en-US">
              <a:solidFill>
                <a:schemeClr val="bg1"/>
              </a:solidFill>
              <a:latin typeface="Bodoni MT"/>
              <a:cs typeface="Calibri"/>
            </a:endParaRPr>
          </a:p>
        </p:txBody>
      </p:sp>
    </p:spTree>
    <p:extLst>
      <p:ext uri="{BB962C8B-B14F-4D97-AF65-F5344CB8AC3E}">
        <p14:creationId xmlns:p14="http://schemas.microsoft.com/office/powerpoint/2010/main" val="18574352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2503</Words>
  <Application>Microsoft Macintosh PowerPoint</Application>
  <PresentationFormat>Widescreen</PresentationFormat>
  <Paragraphs>177</Paragraphs>
  <Slides>9</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Arial</vt:lpstr>
      <vt:lpstr>Arial,Sans-Serif</vt:lpstr>
      <vt:lpstr>Bodoni MT</vt:lpstr>
      <vt:lpstr>Calibri</vt:lpstr>
      <vt:lpstr>Calibri Light</vt:lpstr>
      <vt:lpstr>Calibri,Sans-Serif</vt:lpstr>
      <vt:lpstr>Castellar</vt:lpstr>
      <vt:lpstr>Courier New</vt:lpstr>
      <vt:lpstr>Courier New,monospace</vt:lpstr>
      <vt:lpstr>office theme</vt:lpstr>
      <vt:lpstr>PowerPoint Presentation</vt:lpstr>
      <vt:lpstr>Executive summary</vt:lpstr>
      <vt:lpstr>PowerPoint Presentation</vt:lpstr>
      <vt:lpstr>PowerPoint Presentation</vt:lpstr>
      <vt:lpstr>PowerPoint Presentation</vt:lpstr>
      <vt:lpstr>PowerPoint Presentation</vt:lpstr>
      <vt:lpstr>PowerPoint Presentation</vt:lpstr>
      <vt:lpstr>PowerPoint Presentation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Audrey Prater</cp:lastModifiedBy>
  <cp:revision>3</cp:revision>
  <dcterms:created xsi:type="dcterms:W3CDTF">2023-11-27T02:48:02Z</dcterms:created>
  <dcterms:modified xsi:type="dcterms:W3CDTF">2024-01-18T23:05:53Z</dcterms:modified>
</cp:coreProperties>
</file>